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  <p:sldMasterId id="2147483661" r:id="rId5"/>
  </p:sldMasterIdLst>
  <p:notesMasterIdLst>
    <p:notesMasterId r:id="rId51"/>
  </p:notesMasterIdLst>
  <p:handoutMasterIdLst>
    <p:handoutMasterId r:id="rId52"/>
  </p:handoutMasterIdLst>
  <p:sldIdLst>
    <p:sldId id="516" r:id="rId6"/>
    <p:sldId id="501" r:id="rId7"/>
    <p:sldId id="491" r:id="rId8"/>
    <p:sldId id="543" r:id="rId9"/>
    <p:sldId id="545" r:id="rId10"/>
    <p:sldId id="602" r:id="rId11"/>
    <p:sldId id="544" r:id="rId12"/>
    <p:sldId id="546" r:id="rId13"/>
    <p:sldId id="547" r:id="rId14"/>
    <p:sldId id="556" r:id="rId15"/>
    <p:sldId id="548" r:id="rId16"/>
    <p:sldId id="601" r:id="rId17"/>
    <p:sldId id="549" r:id="rId18"/>
    <p:sldId id="550" r:id="rId19"/>
    <p:sldId id="557" r:id="rId20"/>
    <p:sldId id="572" r:id="rId21"/>
    <p:sldId id="559" r:id="rId22"/>
    <p:sldId id="571" r:id="rId23"/>
    <p:sldId id="570" r:id="rId24"/>
    <p:sldId id="574" r:id="rId25"/>
    <p:sldId id="575" r:id="rId26"/>
    <p:sldId id="576" r:id="rId27"/>
    <p:sldId id="573" r:id="rId28"/>
    <p:sldId id="577" r:id="rId29"/>
    <p:sldId id="578" r:id="rId30"/>
    <p:sldId id="579" r:id="rId31"/>
    <p:sldId id="585" r:id="rId32"/>
    <p:sldId id="586" r:id="rId33"/>
    <p:sldId id="580" r:id="rId34"/>
    <p:sldId id="587" r:id="rId35"/>
    <p:sldId id="590" r:id="rId36"/>
    <p:sldId id="588" r:id="rId37"/>
    <p:sldId id="591" r:id="rId38"/>
    <p:sldId id="592" r:id="rId39"/>
    <p:sldId id="593" r:id="rId40"/>
    <p:sldId id="594" r:id="rId41"/>
    <p:sldId id="595" r:id="rId42"/>
    <p:sldId id="596" r:id="rId43"/>
    <p:sldId id="589" r:id="rId44"/>
    <p:sldId id="558" r:id="rId45"/>
    <p:sldId id="597" r:id="rId46"/>
    <p:sldId id="598" r:id="rId47"/>
    <p:sldId id="599" r:id="rId48"/>
    <p:sldId id="600" r:id="rId49"/>
    <p:sldId id="459" r:id="rId50"/>
  </p:sldIdLst>
  <p:sldSz cx="9144000" cy="6858000" type="screen4x3"/>
  <p:notesSz cx="6888163" cy="96234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200" b="1" kern="1200">
        <a:solidFill>
          <a:schemeClr val="tx1"/>
        </a:solidFill>
        <a:latin typeface="Tahoma" charset="0"/>
        <a:ea typeface="MS PGothic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200" b="1" kern="1200">
        <a:solidFill>
          <a:schemeClr val="tx1"/>
        </a:solidFill>
        <a:latin typeface="Tahoma" charset="0"/>
        <a:ea typeface="MS PGothic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200" b="1" kern="1200">
        <a:solidFill>
          <a:schemeClr val="tx1"/>
        </a:solidFill>
        <a:latin typeface="Tahoma" charset="0"/>
        <a:ea typeface="MS PGothic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200" b="1" kern="1200">
        <a:solidFill>
          <a:schemeClr val="tx1"/>
        </a:solidFill>
        <a:latin typeface="Tahoma" charset="0"/>
        <a:ea typeface="MS PGothic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200" b="1" kern="1200">
        <a:solidFill>
          <a:schemeClr val="tx1"/>
        </a:solidFill>
        <a:latin typeface="Tahoma" charset="0"/>
        <a:ea typeface="MS PGothic" charset="0"/>
        <a:cs typeface="Arial" charset="0"/>
      </a:defRPr>
    </a:lvl5pPr>
    <a:lvl6pPr marL="2286000" algn="l" defTabSz="457200" rtl="0" eaLnBrk="1" latinLnBrk="0" hangingPunct="1">
      <a:defRPr sz="2200" b="1" kern="1200">
        <a:solidFill>
          <a:schemeClr val="tx1"/>
        </a:solidFill>
        <a:latin typeface="Tahoma" charset="0"/>
        <a:ea typeface="MS PGothic" charset="0"/>
        <a:cs typeface="Arial" charset="0"/>
      </a:defRPr>
    </a:lvl6pPr>
    <a:lvl7pPr marL="2743200" algn="l" defTabSz="457200" rtl="0" eaLnBrk="1" latinLnBrk="0" hangingPunct="1">
      <a:defRPr sz="2200" b="1" kern="1200">
        <a:solidFill>
          <a:schemeClr val="tx1"/>
        </a:solidFill>
        <a:latin typeface="Tahoma" charset="0"/>
        <a:ea typeface="MS PGothic" charset="0"/>
        <a:cs typeface="Arial" charset="0"/>
      </a:defRPr>
    </a:lvl7pPr>
    <a:lvl8pPr marL="3200400" algn="l" defTabSz="457200" rtl="0" eaLnBrk="1" latinLnBrk="0" hangingPunct="1">
      <a:defRPr sz="2200" b="1" kern="1200">
        <a:solidFill>
          <a:schemeClr val="tx1"/>
        </a:solidFill>
        <a:latin typeface="Tahoma" charset="0"/>
        <a:ea typeface="MS PGothic" charset="0"/>
        <a:cs typeface="Arial" charset="0"/>
      </a:defRPr>
    </a:lvl8pPr>
    <a:lvl9pPr marL="3657600" algn="l" defTabSz="457200" rtl="0" eaLnBrk="1" latinLnBrk="0" hangingPunct="1">
      <a:defRPr sz="2200" b="1" kern="1200">
        <a:solidFill>
          <a:schemeClr val="tx1"/>
        </a:solidFill>
        <a:latin typeface="Tahoma" charset="0"/>
        <a:ea typeface="MS PGothic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A36F5D"/>
    <a:srgbClr val="003366"/>
    <a:srgbClr val="F8F8F8"/>
    <a:srgbClr val="EAEAEA"/>
    <a:srgbClr val="5F5F5F"/>
    <a:srgbClr val="B2B2B2"/>
    <a:srgbClr val="A80000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217" autoAdjust="0"/>
    <p:restoredTop sz="86336" autoAdjust="0"/>
  </p:normalViewPr>
  <p:slideViewPr>
    <p:cSldViewPr>
      <p:cViewPr varScale="1">
        <p:scale>
          <a:sx n="92" d="100"/>
          <a:sy n="92" d="100"/>
        </p:scale>
        <p:origin x="108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360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tableStyles" Target="tableStyles.xml"/><Relationship Id="rId8" Type="http://schemas.openxmlformats.org/officeDocument/2006/relationships/slide" Target="slides/slide3.xml"/><Relationship Id="rId51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5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 b="0">
                <a:latin typeface="Times New Roman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3663" y="0"/>
            <a:ext cx="29845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latin typeface="Times New Roman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42413"/>
            <a:ext cx="298450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 b="0">
                <a:latin typeface="Times New Roman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3663" y="9142413"/>
            <a:ext cx="298450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latin typeface="Times New Roman" charset="0"/>
                <a:cs typeface="MS PGothic" charset="0"/>
              </a:defRPr>
            </a:lvl1pPr>
          </a:lstStyle>
          <a:p>
            <a:fld id="{1F25CC0F-C6C5-F54A-B594-6A424CB9F11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33787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5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 b="0">
                <a:latin typeface="Times New Roman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3663" y="0"/>
            <a:ext cx="29845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latin typeface="Times New Roman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38225" y="722313"/>
            <a:ext cx="4811713" cy="3608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570413"/>
            <a:ext cx="5053013" cy="433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2413"/>
            <a:ext cx="298450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 b="0">
                <a:latin typeface="Times New Roman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3663" y="9142413"/>
            <a:ext cx="298450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latin typeface="Times New Roman" charset="0"/>
                <a:cs typeface="MS PGothic" charset="0"/>
              </a:defRPr>
            </a:lvl1pPr>
          </a:lstStyle>
          <a:p>
            <a:fld id="{17D15620-AC43-9845-8CA2-C88CF00DA76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34164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charset="0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charset="0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charset="0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charset="0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charset="0"/>
        <a:cs typeface="MS PGothic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D15620-AC43-9845-8CA2-C88CF00DA762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388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sz="40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415008"/>
          </a:xfrm>
        </p:spPr>
        <p:txBody>
          <a:bodyPr/>
          <a:lstStyle>
            <a:lvl1pPr marL="0" indent="0" algn="ctr">
              <a:buNone/>
              <a:defRPr b="1" i="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038524"/>
      </p:ext>
    </p:extLst>
  </p:cSld>
  <p:clrMapOvr>
    <a:masterClrMapping/>
  </p:clrMapOvr>
  <p:transition spd="slow">
    <p:zoom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/>
              <a:t>CIS041-3 Advanced Information Technology</a:t>
            </a: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4BC1582-7E17-658E-1CCE-BA188F65D0D3}"/>
              </a:ext>
            </a:extLst>
          </p:cNvPr>
          <p:cNvCxnSpPr/>
          <p:nvPr userDrawn="1"/>
        </p:nvCxnSpPr>
        <p:spPr bwMode="auto">
          <a:xfrm>
            <a:off x="1625593" y="1268760"/>
            <a:ext cx="7010400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C9DB9B9D-C887-E36B-C4AE-E67A20B1AE10}"/>
              </a:ext>
            </a:extLst>
          </p:cNvPr>
          <p:cNvSpPr txBox="1"/>
          <p:nvPr userDrawn="1"/>
        </p:nvSpPr>
        <p:spPr>
          <a:xfrm>
            <a:off x="8172400" y="6309320"/>
            <a:ext cx="576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608B259-4EAF-4078-B9AB-1627AE8B9214}" type="slidenum">
              <a:rPr lang="en-GB" sz="1600" smtClean="0"/>
              <a:t>‹#›</a:t>
            </a:fld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622430179"/>
      </p:ext>
    </p:extLst>
  </p:cSld>
  <p:clrMapOvr>
    <a:masterClrMapping/>
  </p:clrMapOvr>
  <p:transition spd="slow">
    <p:zoom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GB"/>
              <a:t>CIS041-3 Advanced Information Technology</a:t>
            </a: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894B93D-EBC4-3F18-275B-37B30D2EE26E}"/>
              </a:ext>
            </a:extLst>
          </p:cNvPr>
          <p:cNvCxnSpPr/>
          <p:nvPr userDrawn="1"/>
        </p:nvCxnSpPr>
        <p:spPr bwMode="auto">
          <a:xfrm>
            <a:off x="1600200" y="1268760"/>
            <a:ext cx="7010400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Date Placeholder 6">
            <a:extLst>
              <a:ext uri="{FF2B5EF4-FFF2-40B4-BE49-F238E27FC236}">
                <a16:creationId xmlns:a16="http://schemas.microsoft.com/office/drawing/2014/main" id="{4CC4484E-6B92-B3C3-0AE1-707B617B26D8}"/>
              </a:ext>
            </a:extLst>
          </p:cNvPr>
          <p:cNvSpPr txBox="1">
            <a:spLocks/>
          </p:cNvSpPr>
          <p:nvPr userDrawn="1"/>
        </p:nvSpPr>
        <p:spPr>
          <a:xfrm>
            <a:off x="8316416" y="6309320"/>
            <a:ext cx="69344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ahoma" charset="0"/>
                <a:ea typeface="MS PGothic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Tahoma" charset="0"/>
                <a:ea typeface="MS PGothic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Tahoma" charset="0"/>
                <a:ea typeface="MS PGothic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Tahoma" charset="0"/>
                <a:ea typeface="MS PGothic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Tahoma" charset="0"/>
                <a:ea typeface="MS PGothic" charset="0"/>
                <a:cs typeface="Arial" charset="0"/>
              </a:defRPr>
            </a:lvl5pPr>
            <a:lvl6pPr marL="2286000" algn="l" defTabSz="457200" rtl="0" eaLnBrk="1" latinLnBrk="0" hangingPunct="1">
              <a:defRPr sz="2200" b="1" kern="1200">
                <a:solidFill>
                  <a:schemeClr val="tx1"/>
                </a:solidFill>
                <a:latin typeface="Tahoma" charset="0"/>
                <a:ea typeface="MS PGothic" charset="0"/>
                <a:cs typeface="Arial" charset="0"/>
              </a:defRPr>
            </a:lvl6pPr>
            <a:lvl7pPr marL="2743200" algn="l" defTabSz="457200" rtl="0" eaLnBrk="1" latinLnBrk="0" hangingPunct="1">
              <a:defRPr sz="2200" b="1" kern="1200">
                <a:solidFill>
                  <a:schemeClr val="tx1"/>
                </a:solidFill>
                <a:latin typeface="Tahoma" charset="0"/>
                <a:ea typeface="MS PGothic" charset="0"/>
                <a:cs typeface="Arial" charset="0"/>
              </a:defRPr>
            </a:lvl7pPr>
            <a:lvl8pPr marL="3200400" algn="l" defTabSz="457200" rtl="0" eaLnBrk="1" latinLnBrk="0" hangingPunct="1">
              <a:defRPr sz="2200" b="1" kern="1200">
                <a:solidFill>
                  <a:schemeClr val="tx1"/>
                </a:solidFill>
                <a:latin typeface="Tahoma" charset="0"/>
                <a:ea typeface="MS PGothic" charset="0"/>
                <a:cs typeface="Arial" charset="0"/>
              </a:defRPr>
            </a:lvl8pPr>
            <a:lvl9pPr marL="3657600" algn="l" defTabSz="457200" rtl="0" eaLnBrk="1" latinLnBrk="0" hangingPunct="1">
              <a:defRPr sz="2200" b="1" kern="1200">
                <a:solidFill>
                  <a:schemeClr val="tx1"/>
                </a:solidFill>
                <a:latin typeface="Tahoma" charset="0"/>
                <a:ea typeface="MS PGothic" charset="0"/>
                <a:cs typeface="Arial" charset="0"/>
              </a:defRPr>
            </a:lvl9pPr>
          </a:lstStyle>
          <a:p>
            <a:fld id="{00ADBB8C-D81D-4FDC-9E19-56F5754AD328}" type="slidenum">
              <a:rPr lang="en-GB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900004"/>
      </p:ext>
    </p:extLst>
  </p:cSld>
  <p:clrMapOvr>
    <a:masterClrMapping/>
  </p:clrMapOvr>
  <p:transition spd="slow">
    <p:zoom dir="in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wrap="square" anchor="t"/>
          <a:lstStyle>
            <a:lvl1pPr algn="l">
              <a:defRPr sz="4000" b="1" cap="none">
                <a:effectLst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87702741"/>
      </p:ext>
    </p:extLst>
  </p:cSld>
  <p:clrMapOvr>
    <a:masterClrMapping/>
  </p:clrMapOvr>
  <p:transition spd="slow">
    <p:zoom dir="in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00200" y="1981200"/>
            <a:ext cx="3429000" cy="335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1981200"/>
            <a:ext cx="3429000" cy="335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16416" y="6309320"/>
            <a:ext cx="693440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/>
              <a:t>CIS041-3 Advanced Information Technology</a:t>
            </a: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47E8333-C829-F84B-3B99-1846717D59B3}"/>
              </a:ext>
            </a:extLst>
          </p:cNvPr>
          <p:cNvCxnSpPr/>
          <p:nvPr userDrawn="1"/>
        </p:nvCxnSpPr>
        <p:spPr bwMode="auto">
          <a:xfrm>
            <a:off x="1600200" y="1196752"/>
            <a:ext cx="7010400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2028536"/>
      </p:ext>
    </p:extLst>
  </p:cSld>
  <p:clrMapOvr>
    <a:masterClrMapping/>
  </p:clrMapOvr>
  <p:transition spd="slow">
    <p:zoom dir="in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>
            <a:off x="8316416" y="6309320"/>
            <a:ext cx="693440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9512" y="6309320"/>
            <a:ext cx="4392488" cy="365125"/>
          </a:xfrm>
        </p:spPr>
        <p:txBody>
          <a:bodyPr/>
          <a:lstStyle/>
          <a:p>
            <a:pPr algn="l"/>
            <a:r>
              <a:rPr lang="en-GB"/>
              <a:t>CIS041-3 Advanced Information Technology</a:t>
            </a: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7CF3D2D-3013-31D8-1A1A-AC5A95C17DAF}"/>
              </a:ext>
            </a:extLst>
          </p:cNvPr>
          <p:cNvCxnSpPr/>
          <p:nvPr userDrawn="1"/>
        </p:nvCxnSpPr>
        <p:spPr bwMode="auto">
          <a:xfrm>
            <a:off x="1600200" y="1177888"/>
            <a:ext cx="7010400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3538539"/>
      </p:ext>
    </p:extLst>
  </p:cSld>
  <p:clrMapOvr>
    <a:masterClrMapping/>
  </p:clrMapOvr>
  <p:transition spd="slow">
    <p:zoom dir="in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bg>
      <p:bgPr>
        <a:solidFill>
          <a:srgbClr val="2333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84263" y="1981200"/>
            <a:ext cx="3013075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>
                <a:solidFill>
                  <a:srgbClr val="FBFCFF"/>
                </a:solidFill>
                <a:latin typeface="Calibri" charset="0"/>
                <a:ea typeface="Arial Unicode MS" charset="0"/>
              </a:rPr>
              <a:t>Introduction to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rgbClr val="139CB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Arial Unicode MS" charset="0"/>
              <a:cs typeface="Arial Unicode MS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0263" y="2590800"/>
            <a:ext cx="5646737" cy="8302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800" b="1">
                <a:solidFill>
                  <a:srgbClr val="139CB7"/>
                </a:solidFill>
                <a:latin typeface="Calibri" charset="0"/>
                <a:ea typeface="Arial Unicode MS" charset="0"/>
              </a:rPr>
              <a:t>Information Retrieval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362200"/>
          </a:xfrm>
        </p:spPr>
        <p:txBody>
          <a:bodyPr/>
          <a:lstStyle>
            <a:lvl1pPr marL="0" indent="0" algn="ctr">
              <a:buNone/>
              <a:defRPr>
                <a:solidFill>
                  <a:srgbClr val="43708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437085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437085"/>
                </a:solidFill>
              </a:defRPr>
            </a:lvl1pPr>
          </a:lstStyle>
          <a:p>
            <a:pPr>
              <a:defRPr/>
            </a:pPr>
            <a:r>
              <a:rPr lang="en-US"/>
              <a:t>CIS041-3 Advanced Information Technology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37085"/>
                </a:solidFill>
              </a:defRPr>
            </a:lvl1pPr>
          </a:lstStyle>
          <a:p>
            <a:fld id="{35FB3C54-3D1D-C348-A420-03894B8BD6A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9212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077200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876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CIS041-3 Advanced Information Technology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ACF392-58D8-1B4E-B943-6008264DDE0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035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556792"/>
            <a:ext cx="8215064" cy="4680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179512" y="6309320"/>
            <a:ext cx="2952328" cy="365125"/>
          </a:xfrm>
        </p:spPr>
        <p:txBody>
          <a:bodyPr/>
          <a:lstStyle/>
          <a:p>
            <a:pPr algn="l"/>
            <a:r>
              <a:rPr lang="en-GB"/>
              <a:t>CIS041-3 Advanced Information Technology</a:t>
            </a: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4BC1582-7E17-658E-1CCE-BA188F65D0D3}"/>
              </a:ext>
            </a:extLst>
          </p:cNvPr>
          <p:cNvCxnSpPr/>
          <p:nvPr userDrawn="1"/>
        </p:nvCxnSpPr>
        <p:spPr bwMode="auto">
          <a:xfrm>
            <a:off x="1625593" y="1268760"/>
            <a:ext cx="7010400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C9DB9B9D-C887-E36B-C4AE-E67A20B1AE10}"/>
              </a:ext>
            </a:extLst>
          </p:cNvPr>
          <p:cNvSpPr txBox="1"/>
          <p:nvPr userDrawn="1"/>
        </p:nvSpPr>
        <p:spPr>
          <a:xfrm>
            <a:off x="8172400" y="6309320"/>
            <a:ext cx="576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608B259-4EAF-4078-B9AB-1627AE8B9214}" type="slidenum">
              <a:rPr lang="en-GB" sz="1600" smtClean="0"/>
              <a:t>‹#›</a:t>
            </a:fld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528553154"/>
      </p:ext>
    </p:extLst>
  </p:cSld>
  <p:clrMapOvr>
    <a:masterClrMapping/>
  </p:clrMapOvr>
  <p:transition spd="slow">
    <p:zoom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GB"/>
              <a:t>CIS041-3 Advanced Information Technology</a:t>
            </a: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894B93D-EBC4-3F18-275B-37B30D2EE26E}"/>
              </a:ext>
            </a:extLst>
          </p:cNvPr>
          <p:cNvCxnSpPr/>
          <p:nvPr userDrawn="1"/>
        </p:nvCxnSpPr>
        <p:spPr bwMode="auto">
          <a:xfrm>
            <a:off x="1600200" y="1268760"/>
            <a:ext cx="7010400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Date Placeholder 6">
            <a:extLst>
              <a:ext uri="{FF2B5EF4-FFF2-40B4-BE49-F238E27FC236}">
                <a16:creationId xmlns:a16="http://schemas.microsoft.com/office/drawing/2014/main" id="{4CC4484E-6B92-B3C3-0AE1-707B617B26D8}"/>
              </a:ext>
            </a:extLst>
          </p:cNvPr>
          <p:cNvSpPr txBox="1">
            <a:spLocks/>
          </p:cNvSpPr>
          <p:nvPr userDrawn="1"/>
        </p:nvSpPr>
        <p:spPr>
          <a:xfrm>
            <a:off x="8316416" y="6309320"/>
            <a:ext cx="69344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ahoma" charset="0"/>
                <a:ea typeface="MS PGothic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Tahoma" charset="0"/>
                <a:ea typeface="MS PGothic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Tahoma" charset="0"/>
                <a:ea typeface="MS PGothic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Tahoma" charset="0"/>
                <a:ea typeface="MS PGothic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Tahoma" charset="0"/>
                <a:ea typeface="MS PGothic" charset="0"/>
                <a:cs typeface="Arial" charset="0"/>
              </a:defRPr>
            </a:lvl5pPr>
            <a:lvl6pPr marL="2286000" algn="l" defTabSz="457200" rtl="0" eaLnBrk="1" latinLnBrk="0" hangingPunct="1">
              <a:defRPr sz="2200" b="1" kern="1200">
                <a:solidFill>
                  <a:schemeClr val="tx1"/>
                </a:solidFill>
                <a:latin typeface="Tahoma" charset="0"/>
                <a:ea typeface="MS PGothic" charset="0"/>
                <a:cs typeface="Arial" charset="0"/>
              </a:defRPr>
            </a:lvl6pPr>
            <a:lvl7pPr marL="2743200" algn="l" defTabSz="457200" rtl="0" eaLnBrk="1" latinLnBrk="0" hangingPunct="1">
              <a:defRPr sz="2200" b="1" kern="1200">
                <a:solidFill>
                  <a:schemeClr val="tx1"/>
                </a:solidFill>
                <a:latin typeface="Tahoma" charset="0"/>
                <a:ea typeface="MS PGothic" charset="0"/>
                <a:cs typeface="Arial" charset="0"/>
              </a:defRPr>
            </a:lvl7pPr>
            <a:lvl8pPr marL="3200400" algn="l" defTabSz="457200" rtl="0" eaLnBrk="1" latinLnBrk="0" hangingPunct="1">
              <a:defRPr sz="2200" b="1" kern="1200">
                <a:solidFill>
                  <a:schemeClr val="tx1"/>
                </a:solidFill>
                <a:latin typeface="Tahoma" charset="0"/>
                <a:ea typeface="MS PGothic" charset="0"/>
                <a:cs typeface="Arial" charset="0"/>
              </a:defRPr>
            </a:lvl8pPr>
            <a:lvl9pPr marL="3657600" algn="l" defTabSz="457200" rtl="0" eaLnBrk="1" latinLnBrk="0" hangingPunct="1">
              <a:defRPr sz="2200" b="1" kern="1200">
                <a:solidFill>
                  <a:schemeClr val="tx1"/>
                </a:solidFill>
                <a:latin typeface="Tahoma" charset="0"/>
                <a:ea typeface="MS PGothic" charset="0"/>
                <a:cs typeface="Arial" charset="0"/>
              </a:defRPr>
            </a:lvl9pPr>
          </a:lstStyle>
          <a:p>
            <a:fld id="{00ADBB8C-D81D-4FDC-9E19-56F5754AD328}" type="slidenum">
              <a:rPr lang="en-GB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999362"/>
      </p:ext>
    </p:extLst>
  </p:cSld>
  <p:clrMapOvr>
    <a:masterClrMapping/>
  </p:clrMapOvr>
  <p:transition spd="slow">
    <p:zoom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wrap="square" anchor="t"/>
          <a:lstStyle>
            <a:lvl1pPr algn="l">
              <a:defRPr sz="4000" b="1" cap="none">
                <a:effectLst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2392398"/>
      </p:ext>
    </p:extLst>
  </p:cSld>
  <p:clrMapOvr>
    <a:masterClrMapping/>
  </p:clrMapOvr>
  <p:transition spd="slow">
    <p:zoom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00200" y="1981200"/>
            <a:ext cx="3429000" cy="335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1981200"/>
            <a:ext cx="3429000" cy="335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16416" y="6309320"/>
            <a:ext cx="693440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/>
              <a:t>CIS041-3 Advanced Information Technology</a:t>
            </a: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47E8333-C829-F84B-3B99-1846717D59B3}"/>
              </a:ext>
            </a:extLst>
          </p:cNvPr>
          <p:cNvCxnSpPr/>
          <p:nvPr userDrawn="1"/>
        </p:nvCxnSpPr>
        <p:spPr bwMode="auto">
          <a:xfrm>
            <a:off x="1600200" y="1196752"/>
            <a:ext cx="7010400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7002041"/>
      </p:ext>
    </p:extLst>
  </p:cSld>
  <p:clrMapOvr>
    <a:masterClrMapping/>
  </p:clrMapOvr>
  <p:transition spd="slow">
    <p:zoom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>
            <a:off x="8316416" y="6309320"/>
            <a:ext cx="693440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9512" y="6309320"/>
            <a:ext cx="4392488" cy="365125"/>
          </a:xfrm>
        </p:spPr>
        <p:txBody>
          <a:bodyPr/>
          <a:lstStyle/>
          <a:p>
            <a:pPr algn="l"/>
            <a:r>
              <a:rPr lang="en-GB"/>
              <a:t>CIS041-3 Advanced Information Technology</a:t>
            </a: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7CF3D2D-3013-31D8-1A1A-AC5A95C17DAF}"/>
              </a:ext>
            </a:extLst>
          </p:cNvPr>
          <p:cNvCxnSpPr/>
          <p:nvPr userDrawn="1"/>
        </p:nvCxnSpPr>
        <p:spPr bwMode="auto">
          <a:xfrm>
            <a:off x="1600200" y="1177888"/>
            <a:ext cx="7010400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3743"/>
      </p:ext>
    </p:extLst>
  </p:cSld>
  <p:clrMapOvr>
    <a:masterClrMapping/>
  </p:clrMapOvr>
  <p:transition spd="slow">
    <p:zoom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bg>
      <p:bgPr>
        <a:solidFill>
          <a:srgbClr val="2333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84263" y="1981200"/>
            <a:ext cx="3013075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>
                <a:solidFill>
                  <a:srgbClr val="FBFCFF"/>
                </a:solidFill>
                <a:latin typeface="Calibri" charset="0"/>
                <a:ea typeface="Arial Unicode MS" charset="0"/>
              </a:rPr>
              <a:t>Introduction to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rgbClr val="139CB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Arial Unicode MS" charset="0"/>
              <a:cs typeface="Arial Unicode MS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0263" y="2590800"/>
            <a:ext cx="5646737" cy="8302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800" b="1">
                <a:solidFill>
                  <a:srgbClr val="139CB7"/>
                </a:solidFill>
                <a:latin typeface="Calibri" charset="0"/>
                <a:ea typeface="Arial Unicode MS" charset="0"/>
              </a:rPr>
              <a:t>Information Retrieval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362200"/>
          </a:xfrm>
        </p:spPr>
        <p:txBody>
          <a:bodyPr/>
          <a:lstStyle>
            <a:lvl1pPr marL="0" indent="0" algn="ctr">
              <a:buNone/>
              <a:defRPr>
                <a:solidFill>
                  <a:srgbClr val="43708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437085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437085"/>
                </a:solidFill>
              </a:defRPr>
            </a:lvl1pPr>
          </a:lstStyle>
          <a:p>
            <a:pPr>
              <a:defRPr/>
            </a:pPr>
            <a:r>
              <a:rPr lang="en-US"/>
              <a:t>CIS041-3 Advanced Information Technology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37085"/>
                </a:solidFill>
              </a:defRPr>
            </a:lvl1pPr>
          </a:lstStyle>
          <a:p>
            <a:fld id="{35FB3C54-3D1D-C348-A420-03894B8BD6A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976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077200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876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CIS041-3 Advanced Information Technology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ACF392-58D8-1B4E-B943-6008264DDE0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80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sz="40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415008"/>
          </a:xfrm>
        </p:spPr>
        <p:txBody>
          <a:bodyPr/>
          <a:lstStyle>
            <a:lvl1pPr marL="0" indent="0" algn="ctr">
              <a:buNone/>
              <a:defRPr b="1" i="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277300"/>
      </p:ext>
    </p:extLst>
  </p:cSld>
  <p:clrMapOvr>
    <a:masterClrMapping/>
  </p:clrMapOvr>
  <p:transition spd="slow">
    <p:zoom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00200" y="1556792"/>
            <a:ext cx="7010400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195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600200" y="373856"/>
            <a:ext cx="7010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46" name="Text Box 22"/>
          <p:cNvSpPr txBox="1">
            <a:spLocks noChangeArrowheads="1"/>
          </p:cNvSpPr>
          <p:nvPr userDrawn="1"/>
        </p:nvSpPr>
        <p:spPr bwMode="auto">
          <a:xfrm>
            <a:off x="2879725" y="5772150"/>
            <a:ext cx="1841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endParaRPr lang="en-US" b="0">
              <a:ea typeface="ＭＳ Ｐゴシック" charset="-128"/>
              <a:cs typeface="+mn-cs"/>
            </a:endParaRPr>
          </a:p>
        </p:txBody>
      </p:sp>
      <p:pic>
        <p:nvPicPr>
          <p:cNvPr id="8199" name="Picture 28" descr="Beds_Logo_small.gif                                            000002DDnbessis                        C0D0C79C: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3038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9512" y="6309320"/>
            <a:ext cx="4392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rgbClr val="B2B2B2"/>
                </a:solidFill>
                <a:latin typeface="+mn-lt"/>
              </a:defRPr>
            </a:lvl1pPr>
          </a:lstStyle>
          <a:p>
            <a:pPr algn="l"/>
            <a:r>
              <a:rPr lang="en-GB"/>
              <a:t>CIS041-3 Advanced Information Technology</a:t>
            </a:r>
            <a:endParaRPr lang="en-US" dirty="0"/>
          </a:p>
        </p:txBody>
      </p:sp>
      <p:sp>
        <p:nvSpPr>
          <p:cNvPr id="2" name="Date Placeholder 6">
            <a:extLst>
              <a:ext uri="{FF2B5EF4-FFF2-40B4-BE49-F238E27FC236}">
                <a16:creationId xmlns:a16="http://schemas.microsoft.com/office/drawing/2014/main" id="{CD8E5340-BE14-44E5-DB64-05DBA69C32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16416" y="6309320"/>
            <a:ext cx="693440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8" r:id="rId3"/>
    <p:sldLayoutId id="2147483651" r:id="rId4"/>
    <p:sldLayoutId id="2147483652" r:id="rId5"/>
    <p:sldLayoutId id="2147483654" r:id="rId6"/>
    <p:sldLayoutId id="2147483659" r:id="rId7"/>
    <p:sldLayoutId id="2147483660" r:id="rId8"/>
  </p:sldLayoutIdLst>
  <p:transition spd="slow">
    <p:zoom dir="in"/>
  </p:transition>
  <p:hf sldNum="0" hd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MS PGothic" charset="0"/>
          <a:cs typeface="MS PGothic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MS PGothic" charset="0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MS PGothic" charset="0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MS PGothic" charset="0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MS PGothic" charset="0"/>
          <a:cs typeface="MS PGothic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</a:defRPr>
      </a:lvl9pPr>
    </p:titleStyle>
    <p:bodyStyle>
      <a:lvl1pPr marL="385763" indent="-385763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2800" b="0" i="0">
          <a:solidFill>
            <a:srgbClr val="003366"/>
          </a:solidFill>
          <a:latin typeface="+mn-lt"/>
          <a:ea typeface="MS PGothic" charset="0"/>
          <a:cs typeface="MS PGothic" charset="0"/>
        </a:defRPr>
      </a:lvl1pPr>
      <a:lvl2pPr marL="1146175" indent="-473075" algn="l" rtl="0" eaLnBrk="0" fontAlgn="base" hangingPunct="0">
        <a:spcBef>
          <a:spcPct val="20000"/>
        </a:spcBef>
        <a:spcAft>
          <a:spcPct val="0"/>
        </a:spcAft>
        <a:buClr>
          <a:srgbClr val="A80000"/>
        </a:buClr>
        <a:buSzPct val="80000"/>
        <a:buFont typeface="Arial"/>
        <a:buChar char="•"/>
        <a:defRPr sz="2400" b="0" i="0">
          <a:solidFill>
            <a:srgbClr val="003366"/>
          </a:solidFill>
          <a:latin typeface="+mn-lt"/>
          <a:ea typeface="MS PGothic" charset="0"/>
          <a:cs typeface="MS PGothic" charset="0"/>
        </a:defRPr>
      </a:lvl2pPr>
      <a:lvl3pPr marL="2327275" indent="-342900" algn="l" rtl="0" eaLnBrk="0" fontAlgn="base" hangingPunct="0">
        <a:spcBef>
          <a:spcPct val="20000"/>
        </a:spcBef>
        <a:spcAft>
          <a:spcPct val="0"/>
        </a:spcAft>
        <a:buSzPct val="60000"/>
        <a:buFont typeface="Arial"/>
        <a:buChar char="•"/>
        <a:defRPr sz="2000">
          <a:solidFill>
            <a:schemeClr val="tx1"/>
          </a:solidFill>
          <a:latin typeface="+mn-lt"/>
          <a:ea typeface="MS PGothic" charset="0"/>
          <a:cs typeface="MS PGothic" charset="0"/>
        </a:defRPr>
      </a:lvl3pPr>
      <a:lvl4pPr marL="2632075" indent="-228600" algn="l" rtl="0" eaLnBrk="0" fontAlgn="base" hangingPunct="0">
        <a:spcBef>
          <a:spcPct val="20000"/>
        </a:spcBef>
        <a:spcAft>
          <a:spcPct val="0"/>
        </a:spcAft>
        <a:buSzPct val="50000"/>
        <a:buFontTx/>
        <a:buChar char="–"/>
        <a:defRPr sz="1800" b="0" i="0" baseline="0">
          <a:solidFill>
            <a:schemeClr val="tx1"/>
          </a:solidFill>
          <a:latin typeface="+mn-lt"/>
          <a:ea typeface="MS PGothic" charset="0"/>
          <a:cs typeface="MS PGothic" charset="0"/>
        </a:defRPr>
      </a:lvl4pPr>
      <a:lvl5pPr marL="3051175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 b="0" i="0">
          <a:solidFill>
            <a:schemeClr val="tx1"/>
          </a:solidFill>
          <a:latin typeface="+mn-lt"/>
          <a:ea typeface="MS PGothic" charset="0"/>
          <a:cs typeface="MS PGothic" charset="0"/>
        </a:defRPr>
      </a:lvl5pPr>
      <a:lvl6pPr marL="35083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CG Times" pitchFamily="18" charset="0"/>
          <a:ea typeface="ＭＳ Ｐゴシック" charset="-128"/>
        </a:defRPr>
      </a:lvl6pPr>
      <a:lvl7pPr marL="39655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CG Times" pitchFamily="18" charset="0"/>
          <a:ea typeface="ＭＳ Ｐゴシック" charset="-128"/>
        </a:defRPr>
      </a:lvl7pPr>
      <a:lvl8pPr marL="44227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CG Times" pitchFamily="18" charset="0"/>
          <a:ea typeface="ＭＳ Ｐゴシック" charset="-128"/>
        </a:defRPr>
      </a:lvl8pPr>
      <a:lvl9pPr marL="48799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CG Times" pitchFamily="18" charset="0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00200" y="1556792"/>
            <a:ext cx="7010400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195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600200" y="373856"/>
            <a:ext cx="7010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46" name="Text Box 22"/>
          <p:cNvSpPr txBox="1">
            <a:spLocks noChangeArrowheads="1"/>
          </p:cNvSpPr>
          <p:nvPr userDrawn="1"/>
        </p:nvSpPr>
        <p:spPr bwMode="auto">
          <a:xfrm>
            <a:off x="2879725" y="5772150"/>
            <a:ext cx="1841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endParaRPr lang="en-US" b="0">
              <a:ea typeface="ＭＳ Ｐゴシック" charset="-128"/>
              <a:cs typeface="+mn-cs"/>
            </a:endParaRPr>
          </a:p>
        </p:txBody>
      </p:sp>
      <p:pic>
        <p:nvPicPr>
          <p:cNvPr id="8199" name="Picture 28" descr="Beds_Logo_small.gif                                            000002DDnbessis                        C0D0C79C: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3038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9512" y="6309320"/>
            <a:ext cx="4392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rgbClr val="B2B2B2"/>
                </a:solidFill>
                <a:latin typeface="+mn-lt"/>
              </a:defRPr>
            </a:lvl1pPr>
          </a:lstStyle>
          <a:p>
            <a:pPr algn="l"/>
            <a:r>
              <a:rPr lang="en-GB"/>
              <a:t>CIS041-3 Advanced Information Technology</a:t>
            </a:r>
            <a:endParaRPr lang="en-US" dirty="0"/>
          </a:p>
        </p:txBody>
      </p:sp>
      <p:sp>
        <p:nvSpPr>
          <p:cNvPr id="2" name="Date Placeholder 6">
            <a:extLst>
              <a:ext uri="{FF2B5EF4-FFF2-40B4-BE49-F238E27FC236}">
                <a16:creationId xmlns:a16="http://schemas.microsoft.com/office/drawing/2014/main" id="{CD8E5340-BE14-44E5-DB64-05DBA69C32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16416" y="6309320"/>
            <a:ext cx="693440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489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</p:sldLayoutIdLst>
  <p:transition spd="slow">
    <p:zoom dir="in"/>
  </p:transition>
  <p:hf sldNum="0" hd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MS PGothic" charset="0"/>
          <a:cs typeface="MS PGothic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MS PGothic" charset="0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MS PGothic" charset="0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MS PGothic" charset="0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MS PGothic" charset="0"/>
          <a:cs typeface="MS PGothic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</a:defRPr>
      </a:lvl9pPr>
    </p:titleStyle>
    <p:bodyStyle>
      <a:lvl1pPr marL="385763" indent="-385763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2800" b="0" i="0">
          <a:solidFill>
            <a:srgbClr val="003366"/>
          </a:solidFill>
          <a:latin typeface="+mn-lt"/>
          <a:ea typeface="MS PGothic" charset="0"/>
          <a:cs typeface="MS PGothic" charset="0"/>
        </a:defRPr>
      </a:lvl1pPr>
      <a:lvl2pPr marL="1146175" indent="-473075" algn="l" rtl="0" eaLnBrk="0" fontAlgn="base" hangingPunct="0">
        <a:spcBef>
          <a:spcPct val="20000"/>
        </a:spcBef>
        <a:spcAft>
          <a:spcPct val="0"/>
        </a:spcAft>
        <a:buClr>
          <a:srgbClr val="A80000"/>
        </a:buClr>
        <a:buSzPct val="80000"/>
        <a:buFont typeface="Arial"/>
        <a:buChar char="•"/>
        <a:defRPr sz="2400" b="0" i="0">
          <a:solidFill>
            <a:srgbClr val="003366"/>
          </a:solidFill>
          <a:latin typeface="+mn-lt"/>
          <a:ea typeface="MS PGothic" charset="0"/>
          <a:cs typeface="MS PGothic" charset="0"/>
        </a:defRPr>
      </a:lvl2pPr>
      <a:lvl3pPr marL="2327275" indent="-342900" algn="l" rtl="0" eaLnBrk="0" fontAlgn="base" hangingPunct="0">
        <a:spcBef>
          <a:spcPct val="20000"/>
        </a:spcBef>
        <a:spcAft>
          <a:spcPct val="0"/>
        </a:spcAft>
        <a:buSzPct val="60000"/>
        <a:buFont typeface="Arial"/>
        <a:buChar char="•"/>
        <a:defRPr sz="2000">
          <a:solidFill>
            <a:schemeClr val="tx1"/>
          </a:solidFill>
          <a:latin typeface="+mn-lt"/>
          <a:ea typeface="MS PGothic" charset="0"/>
          <a:cs typeface="MS PGothic" charset="0"/>
        </a:defRPr>
      </a:lvl3pPr>
      <a:lvl4pPr marL="2632075" indent="-228600" algn="l" rtl="0" eaLnBrk="0" fontAlgn="base" hangingPunct="0">
        <a:spcBef>
          <a:spcPct val="20000"/>
        </a:spcBef>
        <a:spcAft>
          <a:spcPct val="0"/>
        </a:spcAft>
        <a:buSzPct val="50000"/>
        <a:buFontTx/>
        <a:buChar char="–"/>
        <a:defRPr sz="1800" b="0" i="0" baseline="0">
          <a:solidFill>
            <a:schemeClr val="tx1"/>
          </a:solidFill>
          <a:latin typeface="+mn-lt"/>
          <a:ea typeface="MS PGothic" charset="0"/>
          <a:cs typeface="MS PGothic" charset="0"/>
        </a:defRPr>
      </a:lvl4pPr>
      <a:lvl5pPr marL="3051175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 b="0" i="0">
          <a:solidFill>
            <a:schemeClr val="tx1"/>
          </a:solidFill>
          <a:latin typeface="+mn-lt"/>
          <a:ea typeface="MS PGothic" charset="0"/>
          <a:cs typeface="MS PGothic" charset="0"/>
        </a:defRPr>
      </a:lvl5pPr>
      <a:lvl6pPr marL="35083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CG Times" pitchFamily="18" charset="0"/>
          <a:ea typeface="ＭＳ Ｐゴシック" charset="-128"/>
        </a:defRPr>
      </a:lvl6pPr>
      <a:lvl7pPr marL="39655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CG Times" pitchFamily="18" charset="0"/>
          <a:ea typeface="ＭＳ Ｐゴシック" charset="-128"/>
        </a:defRPr>
      </a:lvl7pPr>
      <a:lvl8pPr marL="44227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CG Times" pitchFamily="18" charset="0"/>
          <a:ea typeface="ＭＳ Ｐゴシック" charset="-128"/>
        </a:defRPr>
      </a:lvl8pPr>
      <a:lvl9pPr marL="48799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CG Times" pitchFamily="18" charset="0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microsoft.com/office/2007/relationships/hdphoto" Target="../media/hdphoto2.wdp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microsoft.com/office/2007/relationships/hdphoto" Target="../media/hdphoto4.wdp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s://networkx.org/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2">
            <a:extLst>
              <a:ext uri="{FF2B5EF4-FFF2-40B4-BE49-F238E27FC236}">
                <a16:creationId xmlns:a16="http://schemas.microsoft.com/office/drawing/2014/main" id="{5CC6E7A5-68E1-4C20-995B-711BA381D7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47664" y="4077072"/>
            <a:ext cx="6400800" cy="2106801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Gangmin Li</a:t>
            </a:r>
          </a:p>
          <a:p>
            <a:r>
              <a:rPr lang="en-US" dirty="0"/>
              <a:t>(Office hours: 13:00-17:00 every Friday)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EF7CE0-300F-D558-7E8B-9BE7A2C6A0EA}"/>
              </a:ext>
            </a:extLst>
          </p:cNvPr>
          <p:cNvSpPr txBox="1"/>
          <p:nvPr/>
        </p:nvSpPr>
        <p:spPr>
          <a:xfrm>
            <a:off x="1617440" y="980728"/>
            <a:ext cx="648072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charset="0"/>
                <a:ea typeface="MS PGothic" charset="0"/>
                <a:cs typeface="Arial" charset="0"/>
              </a:rPr>
              <a:t>CIS041-3</a:t>
            </a: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MS PGothic" charset="0"/>
                <a:cs typeface="Arial" charset="0"/>
              </a:rPr>
              <a:t> </a:t>
            </a: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ahoma" charset="0"/>
                <a:ea typeface="MS PGothic" charset="0"/>
                <a:cs typeface="Arial" charset="0"/>
              </a:rPr>
              <a:t>Advanced Information Technology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F55D318-ECD4-38DB-E6FC-2AB6EB9A600F}"/>
              </a:ext>
            </a:extLst>
          </p:cNvPr>
          <p:cNvSpPr txBox="1">
            <a:spLocks/>
          </p:cNvSpPr>
          <p:nvPr/>
        </p:nvSpPr>
        <p:spPr bwMode="auto">
          <a:xfrm>
            <a:off x="755576" y="1844824"/>
            <a:ext cx="7772400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MS PGothic" charset="0"/>
                <a:cs typeface="MS PGothic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MS PGothic" charset="0"/>
              </a:rPr>
              <a:t>Web Information Retrieval 2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MS PGothic" charset="0"/>
              </a:rPr>
              <a:t>Link Analyze with HITS </a:t>
            </a:r>
          </a:p>
        </p:txBody>
      </p:sp>
    </p:spTree>
    <p:extLst>
      <p:ext uri="{BB962C8B-B14F-4D97-AF65-F5344CB8AC3E}">
        <p14:creationId xmlns:p14="http://schemas.microsoft.com/office/powerpoint/2010/main" val="3269523725"/>
      </p:ext>
    </p:extLst>
  </p:cSld>
  <p:clrMapOvr>
    <a:masterClrMapping/>
  </p:clrMapOvr>
  <p:transition spd="slow">
    <p:zoom dir="in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5AB45D-9BBF-DBA5-2ED7-F96A05438C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299847"/>
            <a:ext cx="8215064" cy="504056"/>
          </a:xfrm>
        </p:spPr>
        <p:txBody>
          <a:bodyPr/>
          <a:lstStyle/>
          <a:p>
            <a:r>
              <a:rPr lang="en-GB" dirty="0"/>
              <a:t>We have node ABC are direct return of a query,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0FADBA-47AB-185B-F85C-73481B663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/>
              <a:t>CIS041-3 Advanced Information Technology</a:t>
            </a: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B5FFB24-CFF1-B513-11C7-107E9328D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373063"/>
            <a:ext cx="7010400" cy="685800"/>
          </a:xfrm>
        </p:spPr>
        <p:txBody>
          <a:bodyPr/>
          <a:lstStyle/>
          <a:p>
            <a:r>
              <a:rPr lang="en-GB" dirty="0"/>
              <a:t>Example: Root set and base set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51FB78-80A9-3BE2-7600-AE75AA74EA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3189" y="3688389"/>
            <a:ext cx="1748743" cy="15824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B265A01-9E31-3943-8FE3-910FE10A4D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8588" y="3224130"/>
            <a:ext cx="2981760" cy="2790866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00D7995-5C7B-C5D0-3859-E3ADECCB2983}"/>
              </a:ext>
            </a:extLst>
          </p:cNvPr>
          <p:cNvSpPr txBox="1">
            <a:spLocks/>
          </p:cNvSpPr>
          <p:nvPr/>
        </p:nvSpPr>
        <p:spPr bwMode="auto">
          <a:xfrm>
            <a:off x="755576" y="1681595"/>
            <a:ext cx="8215064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85763" indent="-3857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400" b="0" i="0">
                <a:solidFill>
                  <a:srgbClr val="003366"/>
                </a:solidFill>
                <a:latin typeface="+mn-lt"/>
                <a:ea typeface="MS PGothic" charset="0"/>
                <a:cs typeface="MS PGothic" charset="0"/>
              </a:defRPr>
            </a:lvl1pPr>
            <a:lvl2pPr marL="1146175" indent="-4730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80000"/>
              </a:buClr>
              <a:buSzPct val="80000"/>
              <a:buFont typeface="Arial"/>
              <a:buChar char="•"/>
              <a:defRPr sz="2000" b="0" i="0">
                <a:solidFill>
                  <a:srgbClr val="003366"/>
                </a:solidFill>
                <a:latin typeface="+mn-lt"/>
                <a:ea typeface="MS PGothic" charset="0"/>
                <a:cs typeface="MS PGothic" charset="0"/>
              </a:defRPr>
            </a:lvl2pPr>
            <a:lvl3pPr marL="2327275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MS PGothic" charset="0"/>
                <a:cs typeface="MS PGothic" charset="0"/>
              </a:defRPr>
            </a:lvl3pPr>
            <a:lvl4pPr marL="26320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Tx/>
              <a:buChar char="–"/>
              <a:defRPr sz="1600" b="0" i="0" baseline="0">
                <a:solidFill>
                  <a:schemeClr val="tx1"/>
                </a:solidFill>
                <a:latin typeface="+mn-lt"/>
                <a:ea typeface="MS PGothic" charset="0"/>
                <a:cs typeface="MS PGothic" charset="0"/>
              </a:defRPr>
            </a:lvl4pPr>
            <a:lvl5pPr marL="30511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0" i="0">
                <a:solidFill>
                  <a:schemeClr val="tx1"/>
                </a:solidFill>
                <a:latin typeface="+mn-lt"/>
                <a:ea typeface="MS PGothic" charset="0"/>
                <a:cs typeface="MS PGothic" charset="0"/>
              </a:defRPr>
            </a:lvl5pPr>
            <a:lvl6pPr marL="35083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CG Times" pitchFamily="18" charset="0"/>
                <a:ea typeface="ＭＳ Ｐゴシック" charset="-128"/>
              </a:defRPr>
            </a:lvl6pPr>
            <a:lvl7pPr marL="39655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CG Times" pitchFamily="18" charset="0"/>
                <a:ea typeface="ＭＳ Ｐゴシック" charset="-128"/>
              </a:defRPr>
            </a:lvl7pPr>
            <a:lvl8pPr marL="44227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CG Times" pitchFamily="18" charset="0"/>
                <a:ea typeface="ＭＳ Ｐゴシック" charset="-128"/>
              </a:defRPr>
            </a:lvl8pPr>
            <a:lvl9pPr marL="48799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CG Times" pitchFamily="18" charset="0"/>
                <a:ea typeface="ＭＳ Ｐゴシック" charset="-128"/>
              </a:defRPr>
            </a:lvl9pPr>
          </a:lstStyle>
          <a:p>
            <a:pPr marL="0" indent="0">
              <a:buNone/>
            </a:pPr>
            <a:r>
              <a:rPr lang="en-GB" kern="0" dirty="0"/>
              <a:t>They are potentially the authorities, so they are the Root set.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0B5359C-A852-49B1-6E08-76FCAABD4B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5842" y="2657939"/>
            <a:ext cx="3787251" cy="3572014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ADD33E7-6A5E-2986-26C6-99BE1CB0EA0F}"/>
              </a:ext>
            </a:extLst>
          </p:cNvPr>
          <p:cNvSpPr txBox="1">
            <a:spLocks/>
          </p:cNvSpPr>
          <p:nvPr/>
        </p:nvSpPr>
        <p:spPr bwMode="auto">
          <a:xfrm>
            <a:off x="395536" y="2041489"/>
            <a:ext cx="8215064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85763" indent="-3857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400" b="0" i="0">
                <a:solidFill>
                  <a:srgbClr val="003366"/>
                </a:solidFill>
                <a:latin typeface="+mn-lt"/>
                <a:ea typeface="MS PGothic" charset="0"/>
                <a:cs typeface="MS PGothic" charset="0"/>
              </a:defRPr>
            </a:lvl1pPr>
            <a:lvl2pPr marL="1146175" indent="-4730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80000"/>
              </a:buClr>
              <a:buSzPct val="80000"/>
              <a:buFont typeface="Arial"/>
              <a:buChar char="•"/>
              <a:defRPr sz="2000" b="0" i="0">
                <a:solidFill>
                  <a:srgbClr val="003366"/>
                </a:solidFill>
                <a:latin typeface="+mn-lt"/>
                <a:ea typeface="MS PGothic" charset="0"/>
                <a:cs typeface="MS PGothic" charset="0"/>
              </a:defRPr>
            </a:lvl2pPr>
            <a:lvl3pPr marL="2327275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MS PGothic" charset="0"/>
                <a:cs typeface="MS PGothic" charset="0"/>
              </a:defRPr>
            </a:lvl3pPr>
            <a:lvl4pPr marL="26320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Tx/>
              <a:buChar char="–"/>
              <a:defRPr sz="1600" b="0" i="0" baseline="0">
                <a:solidFill>
                  <a:schemeClr val="tx1"/>
                </a:solidFill>
                <a:latin typeface="+mn-lt"/>
                <a:ea typeface="MS PGothic" charset="0"/>
                <a:cs typeface="MS PGothic" charset="0"/>
              </a:defRPr>
            </a:lvl4pPr>
            <a:lvl5pPr marL="30511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0" i="0">
                <a:solidFill>
                  <a:schemeClr val="tx1"/>
                </a:solidFill>
                <a:latin typeface="+mn-lt"/>
                <a:ea typeface="MS PGothic" charset="0"/>
                <a:cs typeface="MS PGothic" charset="0"/>
              </a:defRPr>
            </a:lvl5pPr>
            <a:lvl6pPr marL="35083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CG Times" pitchFamily="18" charset="0"/>
                <a:ea typeface="ＭＳ Ｐゴシック" charset="-128"/>
              </a:defRPr>
            </a:lvl6pPr>
            <a:lvl7pPr marL="39655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CG Times" pitchFamily="18" charset="0"/>
                <a:ea typeface="ＭＳ Ｐゴシック" charset="-128"/>
              </a:defRPr>
            </a:lvl7pPr>
            <a:lvl8pPr marL="44227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CG Times" pitchFamily="18" charset="0"/>
                <a:ea typeface="ＭＳ Ｐゴシック" charset="-128"/>
              </a:defRPr>
            </a:lvl8pPr>
            <a:lvl9pPr marL="48799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CG Times" pitchFamily="18" charset="0"/>
                <a:ea typeface="ＭＳ Ｐゴシック" charset="-128"/>
              </a:defRPr>
            </a:lvl9pPr>
          </a:lstStyle>
          <a:p>
            <a:r>
              <a:rPr lang="en-GB" kern="0" dirty="0"/>
              <a:t>We also have node DEFGH are have links to ABC, they are potentially the Hubs, so they forms base set.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8F41248-A07A-CA3E-4213-C9EB3F8B045D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67001" y="2624912"/>
            <a:ext cx="3564931" cy="351609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C4DA9AB-4E4C-0304-F73E-5C4F269688C9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27444" y="2541153"/>
            <a:ext cx="4444044" cy="4124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429785"/>
      </p:ext>
    </p:extLst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01098-8758-D762-2E96-CE089C28E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00" y="373856"/>
            <a:ext cx="7639000" cy="685800"/>
          </a:xfrm>
        </p:spPr>
        <p:txBody>
          <a:bodyPr/>
          <a:lstStyle/>
          <a:p>
            <a:r>
              <a:rPr lang="en-GB" dirty="0"/>
              <a:t>Typical web: Root set and base set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3B1E2F-3608-FF30-B05A-4019B71F37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1772816"/>
            <a:ext cx="8064896" cy="3672408"/>
          </a:xfrm>
        </p:spPr>
        <p:txBody>
          <a:bodyPr/>
          <a:lstStyle/>
          <a:p>
            <a:r>
              <a:rPr lang="en-GB" dirty="0"/>
              <a:t>Root set typically has 200–1000 nodes. </a:t>
            </a:r>
          </a:p>
          <a:p>
            <a:r>
              <a:rPr lang="en-GB" dirty="0"/>
              <a:t>Base set may have up to 5000 nodes. </a:t>
            </a:r>
          </a:p>
          <a:p>
            <a:r>
              <a:rPr lang="en-GB" dirty="0"/>
              <a:t>We are going to consider the root set (which are the direct relevant to a query) and the base set (which are connected with the root set).</a:t>
            </a:r>
          </a:p>
          <a:p>
            <a:r>
              <a:rPr lang="en-GB" dirty="0"/>
              <a:t>Notice that the root set and the base set together are the subset of network of webpages. (opposite with the PageRank)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24D940-55C9-DC99-92CA-61BC1FD5C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/>
              <a:t>CIS041-3 Advanced Information Technology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6207685"/>
      </p:ext>
    </p:extLst>
  </p:cSld>
  <p:clrMapOvr>
    <a:masterClrMapping/>
  </p:clrMapOvr>
  <p:transition spd="slow">
    <p:zoom dir="in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E69AF52-FE3D-10F6-C035-8103546BE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HITS Algorithm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0BD0B60-7A20-D3B0-5D76-1EEDF183FC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C8DCB7-4CA3-7913-29BA-315E3219215A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308725"/>
            <a:ext cx="2952750" cy="365125"/>
          </a:xfrm>
        </p:spPr>
        <p:txBody>
          <a:bodyPr/>
          <a:lstStyle/>
          <a:p>
            <a:pPr algn="l"/>
            <a:r>
              <a:rPr lang="en-GB"/>
              <a:t>CIS041-3 Advanced Information Technology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238390"/>
      </p:ext>
    </p:extLst>
  </p:cSld>
  <p:clrMapOvr>
    <a:masterClrMapping/>
  </p:clrMapOvr>
  <p:transition spd="slow">
    <p:zoom dir="in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F38BB5-E1FF-ED9C-BA63-3B219035D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HITS Algorithm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81D9093-64B1-5235-8C74-2C97B97688D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5536" y="1355998"/>
                <a:ext cx="8352928" cy="4953321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dirty="0"/>
                  <a:t>HITS algorithm for each </a:t>
                </a:r>
                <a:r>
                  <a:rPr lang="en-GB" i="1" dirty="0"/>
                  <a:t>d</a:t>
                </a:r>
                <a:r>
                  <a:rPr lang="en-GB" dirty="0"/>
                  <a:t> to calculate </a:t>
                </a:r>
                <a:r>
                  <a:rPr lang="en-GB" dirty="0">
                    <a:solidFill>
                      <a:srgbClr val="FF0000"/>
                    </a:solidFill>
                  </a:rPr>
                  <a:t>hub score </a:t>
                </a:r>
                <a:r>
                  <a:rPr lang="en-GB" i="1" dirty="0">
                    <a:solidFill>
                      <a:srgbClr val="FF0000"/>
                    </a:solidFill>
                  </a:rPr>
                  <a:t>h</a:t>
                </a:r>
                <a:r>
                  <a:rPr lang="en-GB" dirty="0">
                    <a:solidFill>
                      <a:srgbClr val="FF0000"/>
                    </a:solidFill>
                  </a:rPr>
                  <a:t>(</a:t>
                </a:r>
                <a:r>
                  <a:rPr lang="en-GB" i="1" dirty="0">
                    <a:solidFill>
                      <a:srgbClr val="FF0000"/>
                    </a:solidFill>
                  </a:rPr>
                  <a:t>d</a:t>
                </a:r>
                <a:r>
                  <a:rPr lang="en-GB" dirty="0">
                    <a:solidFill>
                      <a:srgbClr val="FF0000"/>
                    </a:solidFill>
                  </a:rPr>
                  <a:t>) </a:t>
                </a:r>
                <a:r>
                  <a:rPr lang="en-GB" dirty="0"/>
                  <a:t>and </a:t>
                </a:r>
                <a:r>
                  <a:rPr lang="en-GB" dirty="0">
                    <a:solidFill>
                      <a:srgbClr val="FF0000"/>
                    </a:solidFill>
                  </a:rPr>
                  <a:t>authority score</a:t>
                </a:r>
                <a:r>
                  <a:rPr lang="en-GB" dirty="0"/>
                  <a:t> </a:t>
                </a:r>
                <a:r>
                  <a:rPr lang="en-GB" i="1" dirty="0"/>
                  <a:t>a</a:t>
                </a:r>
                <a:r>
                  <a:rPr lang="en-GB" dirty="0"/>
                  <a:t>(</a:t>
                </a:r>
                <a:r>
                  <a:rPr lang="en-GB" i="1" dirty="0"/>
                  <a:t>d</a:t>
                </a:r>
                <a:r>
                  <a:rPr lang="en-GB" dirty="0"/>
                  <a:t>):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GB" dirty="0"/>
                  <a:t>Initialization: for all </a:t>
                </a:r>
                <a:r>
                  <a:rPr lang="en-GB" i="1" dirty="0"/>
                  <a:t>d</a:t>
                </a:r>
                <a:r>
                  <a:rPr lang="en-GB" dirty="0"/>
                  <a:t>: </a:t>
                </a:r>
                <a:r>
                  <a:rPr lang="en-GB" i="1" dirty="0"/>
                  <a:t>h</a:t>
                </a:r>
                <a:r>
                  <a:rPr lang="en-GB" dirty="0"/>
                  <a:t>(</a:t>
                </a:r>
                <a:r>
                  <a:rPr lang="en-GB" i="1" dirty="0"/>
                  <a:t>d</a:t>
                </a:r>
                <a:r>
                  <a:rPr lang="en-GB" dirty="0"/>
                  <a:t>) = 1, </a:t>
                </a:r>
                <a:r>
                  <a:rPr lang="en-GB" i="1" dirty="0"/>
                  <a:t>a</a:t>
                </a:r>
                <a:r>
                  <a:rPr lang="en-GB" dirty="0"/>
                  <a:t>(</a:t>
                </a:r>
                <a:r>
                  <a:rPr lang="en-GB" i="1" dirty="0"/>
                  <a:t>d</a:t>
                </a:r>
                <a:r>
                  <a:rPr lang="en-GB" dirty="0"/>
                  <a:t>) = 1 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GB" dirty="0"/>
                  <a:t>Apply the </a:t>
                </a:r>
                <a:r>
                  <a:rPr lang="en-GB" b="1" dirty="0">
                    <a:solidFill>
                      <a:srgbClr val="FF0000"/>
                    </a:solidFill>
                  </a:rPr>
                  <a:t>Authority Update Rule</a:t>
                </a:r>
                <a:r>
                  <a:rPr lang="en-GB" dirty="0">
                    <a:solidFill>
                      <a:srgbClr val="FF0000"/>
                    </a:solidFill>
                  </a:rPr>
                  <a:t>: </a:t>
                </a:r>
                <a:r>
                  <a:rPr lang="en-GB" dirty="0">
                    <a:solidFill>
                      <a:srgbClr val="002060"/>
                    </a:solidFill>
                  </a:rPr>
                  <a:t>each node’s </a:t>
                </a:r>
                <a:r>
                  <a:rPr lang="en-GB" dirty="0">
                    <a:solidFill>
                      <a:srgbClr val="FF0000"/>
                    </a:solidFill>
                  </a:rPr>
                  <a:t>new</a:t>
                </a:r>
                <a:r>
                  <a:rPr lang="en-GB" dirty="0">
                    <a:solidFill>
                      <a:srgbClr val="002060"/>
                    </a:solidFill>
                  </a:rPr>
                  <a:t> </a:t>
                </a:r>
                <a:r>
                  <a:rPr lang="en-GB" dirty="0">
                    <a:solidFill>
                      <a:srgbClr val="FF0000"/>
                    </a:solidFill>
                  </a:rPr>
                  <a:t>authority</a:t>
                </a:r>
                <a:r>
                  <a:rPr lang="en-GB" dirty="0">
                    <a:solidFill>
                      <a:srgbClr val="002060"/>
                    </a:solidFill>
                  </a:rPr>
                  <a:t> score is the </a:t>
                </a:r>
                <a:r>
                  <a:rPr lang="en-GB" b="1" dirty="0">
                    <a:solidFill>
                      <a:srgbClr val="00B050"/>
                    </a:solidFill>
                  </a:rPr>
                  <a:t>sum of hub score </a:t>
                </a:r>
                <a:r>
                  <a:rPr lang="en-GB" dirty="0">
                    <a:solidFill>
                      <a:srgbClr val="002060"/>
                    </a:solidFill>
                  </a:rPr>
                  <a:t>of each node that </a:t>
                </a:r>
                <a:r>
                  <a:rPr lang="en-GB" dirty="0">
                    <a:solidFill>
                      <a:srgbClr val="FF0000"/>
                    </a:solidFill>
                  </a:rPr>
                  <a:t>points to it</a:t>
                </a:r>
                <a:r>
                  <a:rPr lang="en-GB" dirty="0">
                    <a:solidFill>
                      <a:srgbClr val="002060"/>
                    </a:solidFill>
                  </a:rPr>
                  <a:t>. 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GB" dirty="0"/>
                  <a:t>Apply the </a:t>
                </a:r>
                <a:r>
                  <a:rPr lang="en-GB" b="1" dirty="0">
                    <a:solidFill>
                      <a:srgbClr val="FF0000"/>
                    </a:solidFill>
                  </a:rPr>
                  <a:t>Hub Update Rule</a:t>
                </a:r>
                <a:r>
                  <a:rPr lang="en-GB" dirty="0">
                    <a:solidFill>
                      <a:srgbClr val="FF0000"/>
                    </a:solidFill>
                  </a:rPr>
                  <a:t>: </a:t>
                </a:r>
                <a:r>
                  <a:rPr lang="en-GB" dirty="0">
                    <a:solidFill>
                      <a:srgbClr val="002060"/>
                    </a:solidFill>
                  </a:rPr>
                  <a:t>each node’s new </a:t>
                </a:r>
                <a:r>
                  <a:rPr lang="en-GB" dirty="0">
                    <a:solidFill>
                      <a:srgbClr val="FF0000"/>
                    </a:solidFill>
                  </a:rPr>
                  <a:t>hub</a:t>
                </a:r>
                <a:r>
                  <a:rPr lang="en-GB" dirty="0">
                    <a:solidFill>
                      <a:srgbClr val="002060"/>
                    </a:solidFill>
                  </a:rPr>
                  <a:t> score is the </a:t>
                </a:r>
                <a:r>
                  <a:rPr lang="en-GB" b="1" dirty="0">
                    <a:solidFill>
                      <a:srgbClr val="00B050"/>
                    </a:solidFill>
                  </a:rPr>
                  <a:t>sum of authority score </a:t>
                </a:r>
                <a:r>
                  <a:rPr lang="en-GB" dirty="0">
                    <a:solidFill>
                      <a:srgbClr val="002060"/>
                    </a:solidFill>
                  </a:rPr>
                  <a:t>of each node that </a:t>
                </a:r>
                <a:r>
                  <a:rPr lang="en-GB" dirty="0">
                    <a:solidFill>
                      <a:srgbClr val="FF0000"/>
                    </a:solidFill>
                  </a:rPr>
                  <a:t>points to</a:t>
                </a:r>
                <a:r>
                  <a:rPr lang="en-GB" dirty="0">
                    <a:solidFill>
                      <a:srgbClr val="002060"/>
                    </a:solidFill>
                  </a:rPr>
                  <a:t>. 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GB" dirty="0">
                    <a:solidFill>
                      <a:srgbClr val="002060"/>
                    </a:solidFill>
                  </a:rPr>
                  <a:t>Normalize Authority and Hub scores: </a:t>
                </a:r>
              </a:p>
              <a:p>
                <a:pPr marL="457200" indent="0">
                  <a:buNone/>
                  <a:tabLst>
                    <a:tab pos="1974850" algn="l"/>
                  </a:tabLst>
                </a:pPr>
                <a:r>
                  <a:rPr lang="en-GB" i="1" dirty="0">
                    <a:solidFill>
                      <a:srgbClr val="002060"/>
                    </a:solidFill>
                  </a:rPr>
                  <a:t>	a</a:t>
                </a:r>
                <a:r>
                  <a:rPr lang="en-GB" dirty="0">
                    <a:solidFill>
                      <a:srgbClr val="002060"/>
                    </a:solidFill>
                  </a:rPr>
                  <a:t>(</a:t>
                </a:r>
                <a:r>
                  <a:rPr lang="en-GB" i="1" dirty="0">
                    <a:solidFill>
                      <a:srgbClr val="002060"/>
                    </a:solidFill>
                  </a:rPr>
                  <a:t>d</a:t>
                </a:r>
                <a:r>
                  <a:rPr lang="en-GB" dirty="0">
                    <a:solidFill>
                      <a:srgbClr val="002060"/>
                    </a:solidFill>
                  </a:rPr>
                  <a:t>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GB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GB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en-GB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9"/>
                              </m:rPr>
                              <a:rPr lang="en-GB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GB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GB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sub>
                          <m:sup/>
                          <m:e>
                            <m:r>
                              <a:rPr lang="en-GB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GB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GB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den>
                    </m:f>
                  </m:oMath>
                </a14:m>
                <a:r>
                  <a:rPr lang="en-GB" dirty="0"/>
                  <a:t>, </a:t>
                </a:r>
                <a:r>
                  <a:rPr lang="en-GB" i="1" dirty="0">
                    <a:solidFill>
                      <a:srgbClr val="002060"/>
                    </a:solidFill>
                  </a:rPr>
                  <a:t>h</a:t>
                </a:r>
                <a:r>
                  <a:rPr lang="en-GB" dirty="0">
                    <a:solidFill>
                      <a:srgbClr val="002060"/>
                    </a:solidFill>
                  </a:rPr>
                  <a:t>(</a:t>
                </a:r>
                <a:r>
                  <a:rPr lang="en-GB" i="1" dirty="0">
                    <a:solidFill>
                      <a:srgbClr val="002060"/>
                    </a:solidFill>
                  </a:rPr>
                  <a:t>d</a:t>
                </a:r>
                <a:r>
                  <a:rPr lang="en-GB" dirty="0">
                    <a:solidFill>
                      <a:srgbClr val="002060"/>
                    </a:solidFill>
                  </a:rPr>
                  <a:t>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GB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GB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en-GB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9"/>
                              </m:rPr>
                              <a:rPr lang="en-GB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GB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GB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sub>
                          <m:sup/>
                          <m:e>
                            <m:r>
                              <a:rPr lang="en-GB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GB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GB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den>
                    </m:f>
                  </m:oMath>
                </a14:m>
                <a:endParaRPr lang="en-GB" dirty="0"/>
              </a:p>
              <a:p>
                <a:pPr marL="457200" indent="-457200">
                  <a:buFont typeface="+mj-lt"/>
                  <a:buAutoNum type="arabicPeriod" startAt="5"/>
                </a:pPr>
                <a:r>
                  <a:rPr lang="en-GB" dirty="0"/>
                  <a:t>Repeat </a:t>
                </a:r>
                <a:r>
                  <a:rPr lang="en-GB" i="1" dirty="0"/>
                  <a:t>k times until </a:t>
                </a:r>
                <a:r>
                  <a:rPr lang="en-GB" b="1" i="1" dirty="0">
                    <a:solidFill>
                      <a:srgbClr val="FF0000"/>
                    </a:solidFill>
                  </a:rPr>
                  <a:t>convergence</a:t>
                </a:r>
                <a:r>
                  <a:rPr lang="en-GB" i="1" dirty="0"/>
                  <a:t>.</a:t>
                </a:r>
                <a:endParaRPr lang="en-GB" sz="2000" i="1" dirty="0"/>
              </a:p>
              <a:p>
                <a:pPr marL="457200" indent="-457200">
                  <a:buFont typeface="+mj-lt"/>
                  <a:buAutoNum type="arabicPeriod" startAt="5"/>
                </a:pPr>
                <a:r>
                  <a:rPr lang="en-GB" sz="2400" dirty="0"/>
                  <a:t>Output pages with highest </a:t>
                </a:r>
                <a:r>
                  <a:rPr lang="en-GB" sz="2400" i="1" dirty="0"/>
                  <a:t>h and a</a:t>
                </a:r>
                <a:r>
                  <a:rPr lang="en-GB" sz="2400" dirty="0"/>
                  <a:t> scores as top hubs and top authorities 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81D9093-64B1-5235-8C74-2C97B97688D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536" y="1355998"/>
                <a:ext cx="8352928" cy="4953321"/>
              </a:xfrm>
              <a:blipFill>
                <a:blip r:embed="rId2"/>
                <a:stretch>
                  <a:fillRect l="-1168" t="-984" r="-1387" b="-93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FF7C12-5F9F-9660-2F34-0B1B3D897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dirty="0"/>
              <a:t>CIS041-3 Advanced Information Technology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423280"/>
      </p:ext>
    </p:extLst>
  </p:cSld>
  <p:clrMapOvr>
    <a:masterClrMapping/>
  </p:clrMapOvr>
  <p:transition spd="slow">
    <p:zoom dir="in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5B97C-31A5-9FA8-1BC8-7D5BFD217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84" y="340794"/>
            <a:ext cx="8173416" cy="685800"/>
          </a:xfrm>
        </p:spPr>
        <p:txBody>
          <a:bodyPr/>
          <a:lstStyle/>
          <a:p>
            <a:r>
              <a:rPr lang="en-GB" dirty="0"/>
              <a:t>Key of the algorithm: Iterative update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CC11A82-6646-780E-4579-47DE48B225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81266" y="1427735"/>
            <a:ext cx="5183021" cy="4809553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7BAC5A-E707-210A-9C14-5E14A9E39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/>
              <a:t>CIS041-3 Advanced Information Technology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199635"/>
      </p:ext>
    </p:extLst>
  </p:cSld>
  <p:clrMapOvr>
    <a:masterClrMapping/>
  </p:clrMapOvr>
  <p:transition spd="slow">
    <p:zoom dir="in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09AD5-CD7D-FC3B-0BA6-1DEE357E5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of HITS algorithm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9805FC-D1E6-93DF-B685-7EF0F06908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229" y="2243853"/>
            <a:ext cx="3240360" cy="1440160"/>
          </a:xfrm>
        </p:spPr>
        <p:txBody>
          <a:bodyPr/>
          <a:lstStyle/>
          <a:p>
            <a:r>
              <a:rPr lang="en-GB" dirty="0"/>
              <a:t>Compute 2 iterations of the network.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B9F573-9CCD-28E3-ECF2-AE3403729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/>
              <a:t>CIS041-3 Advanced Information Technology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D92D154-B098-4996-56D0-18EABC7B4B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95936" y="1916832"/>
            <a:ext cx="4027755" cy="3317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7003"/>
      </p:ext>
    </p:extLst>
  </p:cSld>
  <p:clrMapOvr>
    <a:masterClrMapping/>
  </p:clrMapOvr>
  <p:transition spd="slow">
    <p:zoom dir="in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09AD5-CD7D-FC3B-0BA6-1DEE357E5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HITS algorithm through an example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B9F573-9CCD-28E3-ECF2-AE3403729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/>
              <a:t>CIS041-3 Advanced Information Technology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D92D154-B098-4996-56D0-18EABC7B4B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80997" y="2636912"/>
            <a:ext cx="3667715" cy="3021144"/>
          </a:xfrm>
          <a:prstGeom prst="rect">
            <a:avLst/>
          </a:prstGeom>
        </p:spPr>
      </p:pic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A9C4D9E7-8A3F-23C0-3D29-41D87C86CD6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4041738"/>
              </p:ext>
            </p:extLst>
          </p:nvPr>
        </p:nvGraphicFramePr>
        <p:xfrm>
          <a:off x="395288" y="1557338"/>
          <a:ext cx="4104705" cy="47853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04304">
                  <a:extLst>
                    <a:ext uri="{9D8B030D-6E8A-4147-A177-3AD203B41FA5}">
                      <a16:colId xmlns:a16="http://schemas.microsoft.com/office/drawing/2014/main" val="38068090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1791534899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182353329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634742679"/>
                    </a:ext>
                  </a:extLst>
                </a:gridCol>
                <a:gridCol w="1080121">
                  <a:extLst>
                    <a:ext uri="{9D8B030D-6E8A-4147-A177-3AD203B41FA5}">
                      <a16:colId xmlns:a16="http://schemas.microsoft.com/office/drawing/2014/main" val="805648928"/>
                    </a:ext>
                  </a:extLst>
                </a:gridCol>
              </a:tblGrid>
              <a:tr h="495994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Old</a:t>
                      </a:r>
                    </a:p>
                    <a:p>
                      <a:r>
                        <a:rPr lang="en-GB" dirty="0"/>
                        <a:t>Auth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Old </a:t>
                      </a:r>
                    </a:p>
                    <a:p>
                      <a:r>
                        <a:rPr lang="en-GB" dirty="0"/>
                        <a:t>Hub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New</a:t>
                      </a:r>
                    </a:p>
                    <a:p>
                      <a:r>
                        <a:rPr lang="en-GB" dirty="0"/>
                        <a:t>Auth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New</a:t>
                      </a:r>
                    </a:p>
                    <a:p>
                      <a:r>
                        <a:rPr lang="en-GB" dirty="0"/>
                        <a:t>Hub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1375203"/>
                  </a:ext>
                </a:extLst>
              </a:tr>
              <a:tr h="495994">
                <a:tc>
                  <a:txBody>
                    <a:bodyPr/>
                    <a:lstStyle/>
                    <a:p>
                      <a:r>
                        <a:rPr lang="en-GB" sz="2800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0181550"/>
                  </a:ext>
                </a:extLst>
              </a:tr>
              <a:tr h="495994">
                <a:tc>
                  <a:txBody>
                    <a:bodyPr/>
                    <a:lstStyle/>
                    <a:p>
                      <a:r>
                        <a:rPr lang="en-GB" sz="2800" b="1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98220"/>
                  </a:ext>
                </a:extLst>
              </a:tr>
              <a:tr h="495994">
                <a:tc>
                  <a:txBody>
                    <a:bodyPr/>
                    <a:lstStyle/>
                    <a:p>
                      <a:r>
                        <a:rPr lang="en-GB" sz="2800" b="1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4161191"/>
                  </a:ext>
                </a:extLst>
              </a:tr>
              <a:tr h="495994">
                <a:tc>
                  <a:txBody>
                    <a:bodyPr/>
                    <a:lstStyle/>
                    <a:p>
                      <a:r>
                        <a:rPr lang="en-GB" sz="2800" b="1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4421230"/>
                  </a:ext>
                </a:extLst>
              </a:tr>
              <a:tr h="495994">
                <a:tc>
                  <a:txBody>
                    <a:bodyPr/>
                    <a:lstStyle/>
                    <a:p>
                      <a:r>
                        <a:rPr lang="en-GB" sz="2800" b="1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167511"/>
                  </a:ext>
                </a:extLst>
              </a:tr>
              <a:tr h="495994">
                <a:tc>
                  <a:txBody>
                    <a:bodyPr/>
                    <a:lstStyle/>
                    <a:p>
                      <a:r>
                        <a:rPr lang="en-GB" sz="2800" b="1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7015181"/>
                  </a:ext>
                </a:extLst>
              </a:tr>
              <a:tr h="495994">
                <a:tc>
                  <a:txBody>
                    <a:bodyPr/>
                    <a:lstStyle/>
                    <a:p>
                      <a:r>
                        <a:rPr lang="en-GB" sz="2800" b="1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1250487"/>
                  </a:ext>
                </a:extLst>
              </a:tr>
              <a:tr h="495994">
                <a:tc>
                  <a:txBody>
                    <a:bodyPr/>
                    <a:lstStyle/>
                    <a:p>
                      <a:r>
                        <a:rPr lang="en-GB" sz="2800" b="1" dirty="0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7994067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551702E-CA1C-121E-8DD7-2AEDCB35C04E}"/>
              </a:ext>
            </a:extLst>
          </p:cNvPr>
          <p:cNvSpPr txBox="1"/>
          <p:nvPr/>
        </p:nvSpPr>
        <p:spPr>
          <a:xfrm>
            <a:off x="4715770" y="1346097"/>
            <a:ext cx="43207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1. Initial all auth and Hub score to 1.</a:t>
            </a:r>
          </a:p>
        </p:txBody>
      </p:sp>
    </p:spTree>
    <p:extLst>
      <p:ext uri="{BB962C8B-B14F-4D97-AF65-F5344CB8AC3E}">
        <p14:creationId xmlns:p14="http://schemas.microsoft.com/office/powerpoint/2010/main" val="1361010051"/>
      </p:ext>
    </p:extLst>
  </p:cSld>
  <p:clrMapOvr>
    <a:masterClrMapping/>
  </p:clrMapOvr>
  <p:transition spd="slow">
    <p:zoom dir="in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09AD5-CD7D-FC3B-0BA6-1DEE357E5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of HITS algorithm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B9F573-9CCD-28E3-ECF2-AE3403729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/>
              <a:t>CIS041-3 Advanced Information Technology</a:t>
            </a:r>
            <a:endParaRPr lang="en-US" dirty="0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A9C4D9E7-8A3F-23C0-3D29-41D87C86CD6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8891806"/>
              </p:ext>
            </p:extLst>
          </p:nvPr>
        </p:nvGraphicFramePr>
        <p:xfrm>
          <a:off x="395288" y="1557338"/>
          <a:ext cx="4104705" cy="47853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04304">
                  <a:extLst>
                    <a:ext uri="{9D8B030D-6E8A-4147-A177-3AD203B41FA5}">
                      <a16:colId xmlns:a16="http://schemas.microsoft.com/office/drawing/2014/main" val="38068090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1791534899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182353329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634742679"/>
                    </a:ext>
                  </a:extLst>
                </a:gridCol>
                <a:gridCol w="1080121">
                  <a:extLst>
                    <a:ext uri="{9D8B030D-6E8A-4147-A177-3AD203B41FA5}">
                      <a16:colId xmlns:a16="http://schemas.microsoft.com/office/drawing/2014/main" val="805648928"/>
                    </a:ext>
                  </a:extLst>
                </a:gridCol>
              </a:tblGrid>
              <a:tr h="495994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Old</a:t>
                      </a:r>
                    </a:p>
                    <a:p>
                      <a:r>
                        <a:rPr lang="en-GB" dirty="0"/>
                        <a:t>Auth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Old </a:t>
                      </a:r>
                    </a:p>
                    <a:p>
                      <a:r>
                        <a:rPr lang="en-GB" dirty="0"/>
                        <a:t>Hub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New</a:t>
                      </a:r>
                    </a:p>
                    <a:p>
                      <a:r>
                        <a:rPr lang="en-GB" dirty="0"/>
                        <a:t>Auth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New</a:t>
                      </a:r>
                    </a:p>
                    <a:p>
                      <a:r>
                        <a:rPr lang="en-GB" dirty="0"/>
                        <a:t>Hub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1375203"/>
                  </a:ext>
                </a:extLst>
              </a:tr>
              <a:tr h="495994">
                <a:tc>
                  <a:txBody>
                    <a:bodyPr/>
                    <a:lstStyle/>
                    <a:p>
                      <a:r>
                        <a:rPr lang="en-GB" sz="2800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FF0000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0181550"/>
                  </a:ext>
                </a:extLst>
              </a:tr>
              <a:tr h="495994">
                <a:tc>
                  <a:txBody>
                    <a:bodyPr/>
                    <a:lstStyle/>
                    <a:p>
                      <a:r>
                        <a:rPr lang="en-GB" sz="2800" b="1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98220"/>
                  </a:ext>
                </a:extLst>
              </a:tr>
              <a:tr h="495994">
                <a:tc>
                  <a:txBody>
                    <a:bodyPr/>
                    <a:lstStyle/>
                    <a:p>
                      <a:r>
                        <a:rPr lang="en-GB" sz="2800" b="1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4161191"/>
                  </a:ext>
                </a:extLst>
              </a:tr>
              <a:tr h="495994">
                <a:tc>
                  <a:txBody>
                    <a:bodyPr/>
                    <a:lstStyle/>
                    <a:p>
                      <a:r>
                        <a:rPr lang="en-GB" sz="2800" b="1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4421230"/>
                  </a:ext>
                </a:extLst>
              </a:tr>
              <a:tr h="495994">
                <a:tc>
                  <a:txBody>
                    <a:bodyPr/>
                    <a:lstStyle/>
                    <a:p>
                      <a:r>
                        <a:rPr lang="en-GB" sz="2800" b="1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167511"/>
                  </a:ext>
                </a:extLst>
              </a:tr>
              <a:tr h="495994">
                <a:tc>
                  <a:txBody>
                    <a:bodyPr/>
                    <a:lstStyle/>
                    <a:p>
                      <a:r>
                        <a:rPr lang="en-GB" sz="2800" b="1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7015181"/>
                  </a:ext>
                </a:extLst>
              </a:tr>
              <a:tr h="495994">
                <a:tc>
                  <a:txBody>
                    <a:bodyPr/>
                    <a:lstStyle/>
                    <a:p>
                      <a:r>
                        <a:rPr lang="en-GB" sz="2800" b="1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1250487"/>
                  </a:ext>
                </a:extLst>
              </a:tr>
              <a:tr h="495994">
                <a:tc>
                  <a:txBody>
                    <a:bodyPr/>
                    <a:lstStyle/>
                    <a:p>
                      <a:r>
                        <a:rPr lang="en-GB" sz="2800" b="1" dirty="0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7994067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11614CE6-CF1C-685E-BC99-B4530F28C7E1}"/>
              </a:ext>
            </a:extLst>
          </p:cNvPr>
          <p:cNvSpPr txBox="1"/>
          <p:nvPr/>
        </p:nvSpPr>
        <p:spPr>
          <a:xfrm>
            <a:off x="4499993" y="1489404"/>
            <a:ext cx="47125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2. Compute new auth score of A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F340703-41D4-B5EE-F9E4-C0E1BBE8B2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6416" y="2780928"/>
            <a:ext cx="3723152" cy="324908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75EEABB-D92A-2728-87DB-BF39C5BF9198}"/>
              </a:ext>
            </a:extLst>
          </p:cNvPr>
          <p:cNvSpPr txBox="1"/>
          <p:nvPr/>
        </p:nvSpPr>
        <p:spPr>
          <a:xfrm>
            <a:off x="4633634" y="1944715"/>
            <a:ext cx="457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0" dirty="0"/>
              <a:t>The sum of hub score of each node that points to it</a:t>
            </a:r>
          </a:p>
        </p:txBody>
      </p:sp>
    </p:spTree>
    <p:extLst>
      <p:ext uri="{BB962C8B-B14F-4D97-AF65-F5344CB8AC3E}">
        <p14:creationId xmlns:p14="http://schemas.microsoft.com/office/powerpoint/2010/main" val="2468045116"/>
      </p:ext>
    </p:extLst>
  </p:cSld>
  <p:clrMapOvr>
    <a:masterClrMapping/>
  </p:clrMapOvr>
  <p:transition spd="slow">
    <p:zoom dir="in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09AD5-CD7D-FC3B-0BA6-1DEE357E5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of HITS algorithm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B9F573-9CCD-28E3-ECF2-AE3403729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/>
              <a:t>CIS041-3 Advanced Information Technology</a:t>
            </a:r>
            <a:endParaRPr lang="en-US" dirty="0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A9C4D9E7-8A3F-23C0-3D29-41D87C86CD6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303488"/>
              </p:ext>
            </p:extLst>
          </p:nvPr>
        </p:nvGraphicFramePr>
        <p:xfrm>
          <a:off x="395288" y="1557338"/>
          <a:ext cx="4104705" cy="47853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04304">
                  <a:extLst>
                    <a:ext uri="{9D8B030D-6E8A-4147-A177-3AD203B41FA5}">
                      <a16:colId xmlns:a16="http://schemas.microsoft.com/office/drawing/2014/main" val="38068090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1791534899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182353329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634742679"/>
                    </a:ext>
                  </a:extLst>
                </a:gridCol>
                <a:gridCol w="1080121">
                  <a:extLst>
                    <a:ext uri="{9D8B030D-6E8A-4147-A177-3AD203B41FA5}">
                      <a16:colId xmlns:a16="http://schemas.microsoft.com/office/drawing/2014/main" val="805648928"/>
                    </a:ext>
                  </a:extLst>
                </a:gridCol>
              </a:tblGrid>
              <a:tr h="495994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Old</a:t>
                      </a:r>
                    </a:p>
                    <a:p>
                      <a:r>
                        <a:rPr lang="en-GB" dirty="0"/>
                        <a:t>Auth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Old </a:t>
                      </a:r>
                    </a:p>
                    <a:p>
                      <a:r>
                        <a:rPr lang="en-GB" dirty="0"/>
                        <a:t>Hub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New</a:t>
                      </a:r>
                    </a:p>
                    <a:p>
                      <a:r>
                        <a:rPr lang="en-GB" dirty="0"/>
                        <a:t>Auth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New</a:t>
                      </a:r>
                    </a:p>
                    <a:p>
                      <a:r>
                        <a:rPr lang="en-GB" dirty="0"/>
                        <a:t>Hub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1375203"/>
                  </a:ext>
                </a:extLst>
              </a:tr>
              <a:tr h="495994">
                <a:tc>
                  <a:txBody>
                    <a:bodyPr/>
                    <a:lstStyle/>
                    <a:p>
                      <a:r>
                        <a:rPr lang="en-GB" sz="2800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0181550"/>
                  </a:ext>
                </a:extLst>
              </a:tr>
              <a:tr h="495994">
                <a:tc>
                  <a:txBody>
                    <a:bodyPr/>
                    <a:lstStyle/>
                    <a:p>
                      <a:r>
                        <a:rPr lang="en-GB" sz="2800" b="1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FF0000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98220"/>
                  </a:ext>
                </a:extLst>
              </a:tr>
              <a:tr h="495994">
                <a:tc>
                  <a:txBody>
                    <a:bodyPr/>
                    <a:lstStyle/>
                    <a:p>
                      <a:r>
                        <a:rPr lang="en-GB" sz="2800" b="1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4161191"/>
                  </a:ext>
                </a:extLst>
              </a:tr>
              <a:tr h="495994">
                <a:tc>
                  <a:txBody>
                    <a:bodyPr/>
                    <a:lstStyle/>
                    <a:p>
                      <a:r>
                        <a:rPr lang="en-GB" sz="2800" b="1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4421230"/>
                  </a:ext>
                </a:extLst>
              </a:tr>
              <a:tr h="495994">
                <a:tc>
                  <a:txBody>
                    <a:bodyPr/>
                    <a:lstStyle/>
                    <a:p>
                      <a:r>
                        <a:rPr lang="en-GB" sz="2800" b="1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167511"/>
                  </a:ext>
                </a:extLst>
              </a:tr>
              <a:tr h="495994">
                <a:tc>
                  <a:txBody>
                    <a:bodyPr/>
                    <a:lstStyle/>
                    <a:p>
                      <a:r>
                        <a:rPr lang="en-GB" sz="2800" b="1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7015181"/>
                  </a:ext>
                </a:extLst>
              </a:tr>
              <a:tr h="495994">
                <a:tc>
                  <a:txBody>
                    <a:bodyPr/>
                    <a:lstStyle/>
                    <a:p>
                      <a:r>
                        <a:rPr lang="en-GB" sz="2800" b="1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1250487"/>
                  </a:ext>
                </a:extLst>
              </a:tr>
              <a:tr h="495994">
                <a:tc>
                  <a:txBody>
                    <a:bodyPr/>
                    <a:lstStyle/>
                    <a:p>
                      <a:r>
                        <a:rPr lang="en-GB" sz="2800" b="1" dirty="0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7994067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BB243686-2804-C79E-5415-07C37D09DA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7062" y="2524197"/>
            <a:ext cx="3817442" cy="330724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EBE141C-83FD-3971-B641-BF17DC43E784}"/>
              </a:ext>
            </a:extLst>
          </p:cNvPr>
          <p:cNvSpPr txBox="1"/>
          <p:nvPr/>
        </p:nvSpPr>
        <p:spPr>
          <a:xfrm>
            <a:off x="4562594" y="1543638"/>
            <a:ext cx="4572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Compute new auth score of B</a:t>
            </a:r>
          </a:p>
        </p:txBody>
      </p:sp>
    </p:spTree>
    <p:extLst>
      <p:ext uri="{BB962C8B-B14F-4D97-AF65-F5344CB8AC3E}">
        <p14:creationId xmlns:p14="http://schemas.microsoft.com/office/powerpoint/2010/main" val="548473283"/>
      </p:ext>
    </p:extLst>
  </p:cSld>
  <p:clrMapOvr>
    <a:masterClrMapping/>
  </p:clrMapOvr>
  <p:transition spd="slow">
    <p:zoom dir="in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09AD5-CD7D-FC3B-0BA6-1DEE357E5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of HITS algorithm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B9F573-9CCD-28E3-ECF2-AE3403729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/>
              <a:t>CIS041-3 Advanced Information Technology</a:t>
            </a:r>
            <a:endParaRPr lang="en-US" dirty="0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A9C4D9E7-8A3F-23C0-3D29-41D87C86CD6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1904372"/>
              </p:ext>
            </p:extLst>
          </p:nvPr>
        </p:nvGraphicFramePr>
        <p:xfrm>
          <a:off x="395288" y="1557338"/>
          <a:ext cx="4104705" cy="47853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04304">
                  <a:extLst>
                    <a:ext uri="{9D8B030D-6E8A-4147-A177-3AD203B41FA5}">
                      <a16:colId xmlns:a16="http://schemas.microsoft.com/office/drawing/2014/main" val="38068090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1791534899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182353329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634742679"/>
                    </a:ext>
                  </a:extLst>
                </a:gridCol>
                <a:gridCol w="1080121">
                  <a:extLst>
                    <a:ext uri="{9D8B030D-6E8A-4147-A177-3AD203B41FA5}">
                      <a16:colId xmlns:a16="http://schemas.microsoft.com/office/drawing/2014/main" val="805648928"/>
                    </a:ext>
                  </a:extLst>
                </a:gridCol>
              </a:tblGrid>
              <a:tr h="495994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Old</a:t>
                      </a:r>
                    </a:p>
                    <a:p>
                      <a:r>
                        <a:rPr lang="en-GB" dirty="0"/>
                        <a:t>Auth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Old </a:t>
                      </a:r>
                    </a:p>
                    <a:p>
                      <a:r>
                        <a:rPr lang="en-GB" dirty="0"/>
                        <a:t>Hub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New</a:t>
                      </a:r>
                    </a:p>
                    <a:p>
                      <a:r>
                        <a:rPr lang="en-GB" dirty="0"/>
                        <a:t>Auth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New</a:t>
                      </a:r>
                    </a:p>
                    <a:p>
                      <a:r>
                        <a:rPr lang="en-GB" dirty="0"/>
                        <a:t>Hub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1375203"/>
                  </a:ext>
                </a:extLst>
              </a:tr>
              <a:tr h="495994">
                <a:tc>
                  <a:txBody>
                    <a:bodyPr/>
                    <a:lstStyle/>
                    <a:p>
                      <a:r>
                        <a:rPr lang="en-GB" sz="2800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0181550"/>
                  </a:ext>
                </a:extLst>
              </a:tr>
              <a:tr h="495994">
                <a:tc>
                  <a:txBody>
                    <a:bodyPr/>
                    <a:lstStyle/>
                    <a:p>
                      <a:r>
                        <a:rPr lang="en-GB" sz="2800" b="1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98220"/>
                  </a:ext>
                </a:extLst>
              </a:tr>
              <a:tr h="495994">
                <a:tc>
                  <a:txBody>
                    <a:bodyPr/>
                    <a:lstStyle/>
                    <a:p>
                      <a:r>
                        <a:rPr lang="en-GB" sz="2800" b="1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FF0000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4161191"/>
                  </a:ext>
                </a:extLst>
              </a:tr>
              <a:tr h="495994">
                <a:tc>
                  <a:txBody>
                    <a:bodyPr/>
                    <a:lstStyle/>
                    <a:p>
                      <a:r>
                        <a:rPr lang="en-GB" sz="2800" b="1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4421230"/>
                  </a:ext>
                </a:extLst>
              </a:tr>
              <a:tr h="495994">
                <a:tc>
                  <a:txBody>
                    <a:bodyPr/>
                    <a:lstStyle/>
                    <a:p>
                      <a:r>
                        <a:rPr lang="en-GB" sz="2800" b="1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167511"/>
                  </a:ext>
                </a:extLst>
              </a:tr>
              <a:tr h="495994">
                <a:tc>
                  <a:txBody>
                    <a:bodyPr/>
                    <a:lstStyle/>
                    <a:p>
                      <a:r>
                        <a:rPr lang="en-GB" sz="2800" b="1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7015181"/>
                  </a:ext>
                </a:extLst>
              </a:tr>
              <a:tr h="495994">
                <a:tc>
                  <a:txBody>
                    <a:bodyPr/>
                    <a:lstStyle/>
                    <a:p>
                      <a:r>
                        <a:rPr lang="en-GB" sz="2800" b="1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1250487"/>
                  </a:ext>
                </a:extLst>
              </a:tr>
              <a:tr h="495994">
                <a:tc>
                  <a:txBody>
                    <a:bodyPr/>
                    <a:lstStyle/>
                    <a:p>
                      <a:r>
                        <a:rPr lang="en-GB" sz="2800" b="1" dirty="0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7994067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491217B4-5814-4969-E9E4-7B77221915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9559" y="2485907"/>
            <a:ext cx="3936882" cy="331236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B538069-86B8-18D0-9D63-BFE6044F3243}"/>
              </a:ext>
            </a:extLst>
          </p:cNvPr>
          <p:cNvSpPr txBox="1"/>
          <p:nvPr/>
        </p:nvSpPr>
        <p:spPr>
          <a:xfrm>
            <a:off x="4572000" y="1557338"/>
            <a:ext cx="4572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Compute new auth score of C</a:t>
            </a:r>
          </a:p>
        </p:txBody>
      </p:sp>
    </p:spTree>
    <p:extLst>
      <p:ext uri="{BB962C8B-B14F-4D97-AF65-F5344CB8AC3E}">
        <p14:creationId xmlns:p14="http://schemas.microsoft.com/office/powerpoint/2010/main" val="3751274636"/>
      </p:ext>
    </p:extLst>
  </p:cSld>
  <p:clrMapOvr>
    <a:masterClrMapping/>
  </p:clrMapOvr>
  <p:transition spd="slow">
    <p:zoom dir="in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29CF2-866B-8ECD-9C78-DBD65FC6F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we have learnt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5732BA-80AF-8AA7-8E55-BE0A49A472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Web Information retrieval in general</a:t>
            </a:r>
          </a:p>
          <a:p>
            <a:pPr lvl="1"/>
            <a:r>
              <a:rPr lang="en-GB" dirty="0"/>
              <a:t>Web characteristics and different information seeking behaviours</a:t>
            </a:r>
          </a:p>
          <a:p>
            <a:pPr lvl="1"/>
            <a:r>
              <a:rPr lang="en-GB" dirty="0"/>
              <a:t>Hyperlink is a extended source of information, searching based on document contents and link text performs better than text only.</a:t>
            </a:r>
          </a:p>
          <a:p>
            <a:pPr marL="255588" indent="-342900"/>
            <a:r>
              <a:rPr lang="en-GB" dirty="0"/>
              <a:t>Search Engine components</a:t>
            </a:r>
          </a:p>
          <a:p>
            <a:pPr marL="255588" indent="-342900"/>
            <a:r>
              <a:rPr lang="en-GB" dirty="0"/>
              <a:t>Web link analysis and Random walk model</a:t>
            </a:r>
          </a:p>
          <a:p>
            <a:pPr marL="255588" indent="-342900"/>
            <a:r>
              <a:rPr lang="en-GB" dirty="0"/>
              <a:t>Google PageRank  (only considering the number of links)</a:t>
            </a:r>
          </a:p>
          <a:p>
            <a:pPr marL="255588" indent="-342900"/>
            <a:endParaRPr lang="en-GB" dirty="0"/>
          </a:p>
          <a:p>
            <a:pPr marL="0" indent="0">
              <a:buNone/>
            </a:pPr>
            <a:r>
              <a:rPr lang="en-GB" dirty="0"/>
              <a:t>We conclude with “Google PageRank needs improving!”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0B2026-F102-64D0-9136-18D2140BC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/>
              <a:t>CIS041-3 Advanced Information Technology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506428"/>
      </p:ext>
    </p:extLst>
  </p:cSld>
  <p:clrMapOvr>
    <a:masterClrMapping/>
  </p:clrMapOvr>
  <p:transition spd="slow">
    <p:zoom dir="in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09AD5-CD7D-FC3B-0BA6-1DEE357E5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of HITS algorithm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B9F573-9CCD-28E3-ECF2-AE3403729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/>
              <a:t>CIS041-3 Advanced Information Technology</a:t>
            </a:r>
            <a:endParaRPr lang="en-US" dirty="0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A9C4D9E7-8A3F-23C0-3D29-41D87C86CD6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9995247"/>
              </p:ext>
            </p:extLst>
          </p:nvPr>
        </p:nvGraphicFramePr>
        <p:xfrm>
          <a:off x="395288" y="1557338"/>
          <a:ext cx="4104705" cy="47853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04304">
                  <a:extLst>
                    <a:ext uri="{9D8B030D-6E8A-4147-A177-3AD203B41FA5}">
                      <a16:colId xmlns:a16="http://schemas.microsoft.com/office/drawing/2014/main" val="38068090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1791534899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182353329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634742679"/>
                    </a:ext>
                  </a:extLst>
                </a:gridCol>
                <a:gridCol w="1080121">
                  <a:extLst>
                    <a:ext uri="{9D8B030D-6E8A-4147-A177-3AD203B41FA5}">
                      <a16:colId xmlns:a16="http://schemas.microsoft.com/office/drawing/2014/main" val="805648928"/>
                    </a:ext>
                  </a:extLst>
                </a:gridCol>
              </a:tblGrid>
              <a:tr h="495994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Old</a:t>
                      </a:r>
                    </a:p>
                    <a:p>
                      <a:r>
                        <a:rPr lang="en-GB" dirty="0"/>
                        <a:t>Auth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Old </a:t>
                      </a:r>
                    </a:p>
                    <a:p>
                      <a:r>
                        <a:rPr lang="en-GB" dirty="0"/>
                        <a:t>Hub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New</a:t>
                      </a:r>
                    </a:p>
                    <a:p>
                      <a:r>
                        <a:rPr lang="en-GB" dirty="0"/>
                        <a:t>Auth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New</a:t>
                      </a:r>
                    </a:p>
                    <a:p>
                      <a:r>
                        <a:rPr lang="en-GB" dirty="0"/>
                        <a:t>Hub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1375203"/>
                  </a:ext>
                </a:extLst>
              </a:tr>
              <a:tr h="495994">
                <a:tc>
                  <a:txBody>
                    <a:bodyPr/>
                    <a:lstStyle/>
                    <a:p>
                      <a:r>
                        <a:rPr lang="en-GB" sz="2800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0181550"/>
                  </a:ext>
                </a:extLst>
              </a:tr>
              <a:tr h="495994">
                <a:tc>
                  <a:txBody>
                    <a:bodyPr/>
                    <a:lstStyle/>
                    <a:p>
                      <a:r>
                        <a:rPr lang="en-GB" sz="2800" b="1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98220"/>
                  </a:ext>
                </a:extLst>
              </a:tr>
              <a:tr h="495994">
                <a:tc>
                  <a:txBody>
                    <a:bodyPr/>
                    <a:lstStyle/>
                    <a:p>
                      <a:r>
                        <a:rPr lang="en-GB" sz="2800" b="1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4161191"/>
                  </a:ext>
                </a:extLst>
              </a:tr>
              <a:tr h="495994">
                <a:tc>
                  <a:txBody>
                    <a:bodyPr/>
                    <a:lstStyle/>
                    <a:p>
                      <a:r>
                        <a:rPr lang="en-GB" sz="2800" b="1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FF0000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4421230"/>
                  </a:ext>
                </a:extLst>
              </a:tr>
              <a:tr h="495994">
                <a:tc>
                  <a:txBody>
                    <a:bodyPr/>
                    <a:lstStyle/>
                    <a:p>
                      <a:r>
                        <a:rPr lang="en-GB" sz="2800" b="1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167511"/>
                  </a:ext>
                </a:extLst>
              </a:tr>
              <a:tr h="495994">
                <a:tc>
                  <a:txBody>
                    <a:bodyPr/>
                    <a:lstStyle/>
                    <a:p>
                      <a:r>
                        <a:rPr lang="en-GB" sz="2800" b="1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7015181"/>
                  </a:ext>
                </a:extLst>
              </a:tr>
              <a:tr h="495994">
                <a:tc>
                  <a:txBody>
                    <a:bodyPr/>
                    <a:lstStyle/>
                    <a:p>
                      <a:r>
                        <a:rPr lang="en-GB" sz="2800" b="1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1250487"/>
                  </a:ext>
                </a:extLst>
              </a:tr>
              <a:tr h="495994">
                <a:tc>
                  <a:txBody>
                    <a:bodyPr/>
                    <a:lstStyle/>
                    <a:p>
                      <a:r>
                        <a:rPr lang="en-GB" sz="2800" b="1" dirty="0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7994067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26BD1444-2633-618E-D6DF-AD38AB04CD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3852" y="2485907"/>
            <a:ext cx="3744860" cy="328742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3CB36B6-86BF-6106-030C-EB87B57ACB79}"/>
              </a:ext>
            </a:extLst>
          </p:cNvPr>
          <p:cNvSpPr txBox="1"/>
          <p:nvPr/>
        </p:nvSpPr>
        <p:spPr>
          <a:xfrm>
            <a:off x="4574005" y="1557338"/>
            <a:ext cx="4572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Compute new auth score of D</a:t>
            </a:r>
          </a:p>
        </p:txBody>
      </p:sp>
    </p:spTree>
    <p:extLst>
      <p:ext uri="{BB962C8B-B14F-4D97-AF65-F5344CB8AC3E}">
        <p14:creationId xmlns:p14="http://schemas.microsoft.com/office/powerpoint/2010/main" val="1952726333"/>
      </p:ext>
    </p:extLst>
  </p:cSld>
  <p:clrMapOvr>
    <a:masterClrMapping/>
  </p:clrMapOvr>
  <p:transition spd="slow">
    <p:zoom dir="in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09AD5-CD7D-FC3B-0BA6-1DEE357E5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of HITS algorithm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B9F573-9CCD-28E3-ECF2-AE3403729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/>
              <a:t>CIS041-3 Advanced Information Technology</a:t>
            </a:r>
            <a:endParaRPr lang="en-US" dirty="0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A9C4D9E7-8A3F-23C0-3D29-41D87C86CD6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5154571"/>
              </p:ext>
            </p:extLst>
          </p:nvPr>
        </p:nvGraphicFramePr>
        <p:xfrm>
          <a:off x="395288" y="1557338"/>
          <a:ext cx="4104705" cy="47853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04304">
                  <a:extLst>
                    <a:ext uri="{9D8B030D-6E8A-4147-A177-3AD203B41FA5}">
                      <a16:colId xmlns:a16="http://schemas.microsoft.com/office/drawing/2014/main" val="38068090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1791534899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182353329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634742679"/>
                    </a:ext>
                  </a:extLst>
                </a:gridCol>
                <a:gridCol w="1080121">
                  <a:extLst>
                    <a:ext uri="{9D8B030D-6E8A-4147-A177-3AD203B41FA5}">
                      <a16:colId xmlns:a16="http://schemas.microsoft.com/office/drawing/2014/main" val="805648928"/>
                    </a:ext>
                  </a:extLst>
                </a:gridCol>
              </a:tblGrid>
              <a:tr h="495994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Old</a:t>
                      </a:r>
                    </a:p>
                    <a:p>
                      <a:r>
                        <a:rPr lang="en-GB" dirty="0"/>
                        <a:t>Auth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Old </a:t>
                      </a:r>
                    </a:p>
                    <a:p>
                      <a:r>
                        <a:rPr lang="en-GB" dirty="0"/>
                        <a:t>Hub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New</a:t>
                      </a:r>
                    </a:p>
                    <a:p>
                      <a:r>
                        <a:rPr lang="en-GB" dirty="0"/>
                        <a:t>Auth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New</a:t>
                      </a:r>
                    </a:p>
                    <a:p>
                      <a:r>
                        <a:rPr lang="en-GB" dirty="0"/>
                        <a:t>Hub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1375203"/>
                  </a:ext>
                </a:extLst>
              </a:tr>
              <a:tr h="495994">
                <a:tc>
                  <a:txBody>
                    <a:bodyPr/>
                    <a:lstStyle/>
                    <a:p>
                      <a:r>
                        <a:rPr lang="en-GB" sz="2800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0181550"/>
                  </a:ext>
                </a:extLst>
              </a:tr>
              <a:tr h="495994">
                <a:tc>
                  <a:txBody>
                    <a:bodyPr/>
                    <a:lstStyle/>
                    <a:p>
                      <a:r>
                        <a:rPr lang="en-GB" sz="2800" b="1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98220"/>
                  </a:ext>
                </a:extLst>
              </a:tr>
              <a:tr h="495994">
                <a:tc>
                  <a:txBody>
                    <a:bodyPr/>
                    <a:lstStyle/>
                    <a:p>
                      <a:r>
                        <a:rPr lang="en-GB" sz="2800" b="1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4161191"/>
                  </a:ext>
                </a:extLst>
              </a:tr>
              <a:tr h="495994">
                <a:tc>
                  <a:txBody>
                    <a:bodyPr/>
                    <a:lstStyle/>
                    <a:p>
                      <a:r>
                        <a:rPr lang="en-GB" sz="2800" b="1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4421230"/>
                  </a:ext>
                </a:extLst>
              </a:tr>
              <a:tr h="495994">
                <a:tc>
                  <a:txBody>
                    <a:bodyPr/>
                    <a:lstStyle/>
                    <a:p>
                      <a:r>
                        <a:rPr lang="en-GB" sz="2800" b="1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167511"/>
                  </a:ext>
                </a:extLst>
              </a:tr>
              <a:tr h="495994">
                <a:tc>
                  <a:txBody>
                    <a:bodyPr/>
                    <a:lstStyle/>
                    <a:p>
                      <a:r>
                        <a:rPr lang="en-GB" sz="2800" b="1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7015181"/>
                  </a:ext>
                </a:extLst>
              </a:tr>
              <a:tr h="495994">
                <a:tc>
                  <a:txBody>
                    <a:bodyPr/>
                    <a:lstStyle/>
                    <a:p>
                      <a:r>
                        <a:rPr lang="en-GB" sz="2800" b="1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1250487"/>
                  </a:ext>
                </a:extLst>
              </a:tr>
              <a:tr h="495994">
                <a:tc>
                  <a:txBody>
                    <a:bodyPr/>
                    <a:lstStyle/>
                    <a:p>
                      <a:r>
                        <a:rPr lang="en-GB" sz="2800" b="1" dirty="0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7994067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9C507A33-E4C2-BEC5-30F8-8E452C62E5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93" y="2666365"/>
            <a:ext cx="3691019" cy="302942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26238EB-7E49-78CE-1CFF-96D07F2CDC76}"/>
              </a:ext>
            </a:extLst>
          </p:cNvPr>
          <p:cNvSpPr txBox="1"/>
          <p:nvPr/>
        </p:nvSpPr>
        <p:spPr>
          <a:xfrm>
            <a:off x="4485601" y="1647567"/>
            <a:ext cx="4572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Compute new auth score of G</a:t>
            </a:r>
          </a:p>
        </p:txBody>
      </p:sp>
    </p:spTree>
    <p:extLst>
      <p:ext uri="{BB962C8B-B14F-4D97-AF65-F5344CB8AC3E}">
        <p14:creationId xmlns:p14="http://schemas.microsoft.com/office/powerpoint/2010/main" val="1570623525"/>
      </p:ext>
    </p:extLst>
  </p:cSld>
  <p:clrMapOvr>
    <a:masterClrMapping/>
  </p:clrMapOvr>
  <p:transition spd="slow">
    <p:zoom dir="in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09AD5-CD7D-FC3B-0BA6-1DEE357E5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of HITS algorithm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B9F573-9CCD-28E3-ECF2-AE3403729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/>
              <a:t>CIS041-3 Advanced Information Technology</a:t>
            </a:r>
            <a:endParaRPr lang="en-US" dirty="0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A9C4D9E7-8A3F-23C0-3D29-41D87C86CD6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6529601"/>
              </p:ext>
            </p:extLst>
          </p:nvPr>
        </p:nvGraphicFramePr>
        <p:xfrm>
          <a:off x="395288" y="1557338"/>
          <a:ext cx="4104705" cy="47853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04304">
                  <a:extLst>
                    <a:ext uri="{9D8B030D-6E8A-4147-A177-3AD203B41FA5}">
                      <a16:colId xmlns:a16="http://schemas.microsoft.com/office/drawing/2014/main" val="38068090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1791534899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182353329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634742679"/>
                    </a:ext>
                  </a:extLst>
                </a:gridCol>
                <a:gridCol w="1080121">
                  <a:extLst>
                    <a:ext uri="{9D8B030D-6E8A-4147-A177-3AD203B41FA5}">
                      <a16:colId xmlns:a16="http://schemas.microsoft.com/office/drawing/2014/main" val="805648928"/>
                    </a:ext>
                  </a:extLst>
                </a:gridCol>
              </a:tblGrid>
              <a:tr h="495994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Old</a:t>
                      </a:r>
                    </a:p>
                    <a:p>
                      <a:r>
                        <a:rPr lang="en-GB" dirty="0"/>
                        <a:t>Auth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Old </a:t>
                      </a:r>
                    </a:p>
                    <a:p>
                      <a:r>
                        <a:rPr lang="en-GB" dirty="0"/>
                        <a:t>Hub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New</a:t>
                      </a:r>
                    </a:p>
                    <a:p>
                      <a:r>
                        <a:rPr lang="en-GB" dirty="0"/>
                        <a:t>Auth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New</a:t>
                      </a:r>
                    </a:p>
                    <a:p>
                      <a:r>
                        <a:rPr lang="en-GB" dirty="0"/>
                        <a:t>Hub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1375203"/>
                  </a:ext>
                </a:extLst>
              </a:tr>
              <a:tr h="495994">
                <a:tc>
                  <a:txBody>
                    <a:bodyPr/>
                    <a:lstStyle/>
                    <a:p>
                      <a:r>
                        <a:rPr lang="en-GB" sz="2800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/>
                        <a:t>1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0181550"/>
                  </a:ext>
                </a:extLst>
              </a:tr>
              <a:tr h="495994">
                <a:tc>
                  <a:txBody>
                    <a:bodyPr/>
                    <a:lstStyle/>
                    <a:p>
                      <a:r>
                        <a:rPr lang="en-GB" sz="2800" b="1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/>
                        <a:t>1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98220"/>
                  </a:ext>
                </a:extLst>
              </a:tr>
              <a:tr h="495994">
                <a:tc>
                  <a:txBody>
                    <a:bodyPr/>
                    <a:lstStyle/>
                    <a:p>
                      <a:r>
                        <a:rPr lang="en-GB" sz="2800" b="1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/>
                        <a:t>1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4161191"/>
                  </a:ext>
                </a:extLst>
              </a:tr>
              <a:tr h="495994">
                <a:tc>
                  <a:txBody>
                    <a:bodyPr/>
                    <a:lstStyle/>
                    <a:p>
                      <a:r>
                        <a:rPr lang="en-GB" sz="2800" b="1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4421230"/>
                  </a:ext>
                </a:extLst>
              </a:tr>
              <a:tr h="495994">
                <a:tc>
                  <a:txBody>
                    <a:bodyPr/>
                    <a:lstStyle/>
                    <a:p>
                      <a:r>
                        <a:rPr lang="en-GB" sz="2800" b="1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/>
                        <a:t>1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167511"/>
                  </a:ext>
                </a:extLst>
              </a:tr>
              <a:tr h="495994">
                <a:tc>
                  <a:txBody>
                    <a:bodyPr/>
                    <a:lstStyle/>
                    <a:p>
                      <a:r>
                        <a:rPr lang="en-GB" sz="2800" b="1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/>
                        <a:t>1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7015181"/>
                  </a:ext>
                </a:extLst>
              </a:tr>
              <a:tr h="495994">
                <a:tc>
                  <a:txBody>
                    <a:bodyPr/>
                    <a:lstStyle/>
                    <a:p>
                      <a:r>
                        <a:rPr lang="en-GB" sz="2800" b="1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/>
                        <a:t>1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1250487"/>
                  </a:ext>
                </a:extLst>
              </a:tr>
              <a:tr h="495994">
                <a:tc>
                  <a:txBody>
                    <a:bodyPr/>
                    <a:lstStyle/>
                    <a:p>
                      <a:r>
                        <a:rPr lang="en-GB" sz="2800" b="1" dirty="0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/>
                        <a:t>1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799406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B1FFE5B-CCB6-B84D-D562-905A77792A5B}"/>
              </a:ext>
            </a:extLst>
          </p:cNvPr>
          <p:cNvSpPr txBox="1"/>
          <p:nvPr/>
        </p:nvSpPr>
        <p:spPr>
          <a:xfrm>
            <a:off x="4499993" y="1495195"/>
            <a:ext cx="4572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3. Compute new </a:t>
            </a:r>
            <a:r>
              <a:rPr lang="en-GB" dirty="0">
                <a:solidFill>
                  <a:srgbClr val="FF0000"/>
                </a:solidFill>
              </a:rPr>
              <a:t>hub score </a:t>
            </a:r>
            <a:r>
              <a:rPr lang="en-GB" dirty="0"/>
              <a:t>of A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E14F05B-5D46-1F3B-282E-8935EAA187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1766" y="2852936"/>
            <a:ext cx="3626061" cy="319048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7C76F73-C8EA-1CF7-7822-2DF9A24BB877}"/>
              </a:ext>
            </a:extLst>
          </p:cNvPr>
          <p:cNvSpPr txBox="1"/>
          <p:nvPr/>
        </p:nvSpPr>
        <p:spPr>
          <a:xfrm>
            <a:off x="4612166" y="1926082"/>
            <a:ext cx="457719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0" dirty="0"/>
              <a:t>The sum of authority score of each node that points to</a:t>
            </a:r>
          </a:p>
        </p:txBody>
      </p:sp>
    </p:spTree>
    <p:extLst>
      <p:ext uri="{BB962C8B-B14F-4D97-AF65-F5344CB8AC3E}">
        <p14:creationId xmlns:p14="http://schemas.microsoft.com/office/powerpoint/2010/main" val="697957183"/>
      </p:ext>
    </p:extLst>
  </p:cSld>
  <p:clrMapOvr>
    <a:masterClrMapping/>
  </p:clrMapOvr>
  <p:transition spd="slow">
    <p:zoom dir="in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09AD5-CD7D-FC3B-0BA6-1DEE357E5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of HITS algorithm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B9F573-9CCD-28E3-ECF2-AE3403729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/>
              <a:t>CIS041-3 Advanced Information Technology</a:t>
            </a:r>
            <a:endParaRPr lang="en-US" dirty="0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A9C4D9E7-8A3F-23C0-3D29-41D87C86CD6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4585752"/>
              </p:ext>
            </p:extLst>
          </p:nvPr>
        </p:nvGraphicFramePr>
        <p:xfrm>
          <a:off x="395288" y="1557338"/>
          <a:ext cx="4104705" cy="47853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04304">
                  <a:extLst>
                    <a:ext uri="{9D8B030D-6E8A-4147-A177-3AD203B41FA5}">
                      <a16:colId xmlns:a16="http://schemas.microsoft.com/office/drawing/2014/main" val="38068090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1791534899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182353329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634742679"/>
                    </a:ext>
                  </a:extLst>
                </a:gridCol>
                <a:gridCol w="1080121">
                  <a:extLst>
                    <a:ext uri="{9D8B030D-6E8A-4147-A177-3AD203B41FA5}">
                      <a16:colId xmlns:a16="http://schemas.microsoft.com/office/drawing/2014/main" val="805648928"/>
                    </a:ext>
                  </a:extLst>
                </a:gridCol>
              </a:tblGrid>
              <a:tr h="495994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Old</a:t>
                      </a:r>
                    </a:p>
                    <a:p>
                      <a:r>
                        <a:rPr lang="en-GB" dirty="0"/>
                        <a:t>Auth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Old </a:t>
                      </a:r>
                    </a:p>
                    <a:p>
                      <a:r>
                        <a:rPr lang="en-GB" dirty="0"/>
                        <a:t>Hub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New</a:t>
                      </a:r>
                    </a:p>
                    <a:p>
                      <a:r>
                        <a:rPr lang="en-GB" dirty="0"/>
                        <a:t>Auth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New</a:t>
                      </a:r>
                    </a:p>
                    <a:p>
                      <a:r>
                        <a:rPr lang="en-GB" dirty="0"/>
                        <a:t>Hub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1375203"/>
                  </a:ext>
                </a:extLst>
              </a:tr>
              <a:tr h="495994">
                <a:tc>
                  <a:txBody>
                    <a:bodyPr/>
                    <a:lstStyle/>
                    <a:p>
                      <a:r>
                        <a:rPr lang="en-GB" sz="2800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0181550"/>
                  </a:ext>
                </a:extLst>
              </a:tr>
              <a:tr h="495994">
                <a:tc>
                  <a:txBody>
                    <a:bodyPr/>
                    <a:lstStyle/>
                    <a:p>
                      <a:r>
                        <a:rPr lang="en-GB" sz="2800" b="1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FF0000"/>
                          </a:solidFill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98220"/>
                  </a:ext>
                </a:extLst>
              </a:tr>
              <a:tr h="495994">
                <a:tc>
                  <a:txBody>
                    <a:bodyPr/>
                    <a:lstStyle/>
                    <a:p>
                      <a:r>
                        <a:rPr lang="en-GB" sz="2800" b="1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4161191"/>
                  </a:ext>
                </a:extLst>
              </a:tr>
              <a:tr h="495994">
                <a:tc>
                  <a:txBody>
                    <a:bodyPr/>
                    <a:lstStyle/>
                    <a:p>
                      <a:r>
                        <a:rPr lang="en-GB" sz="2800" b="1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4421230"/>
                  </a:ext>
                </a:extLst>
              </a:tr>
              <a:tr h="495994">
                <a:tc>
                  <a:txBody>
                    <a:bodyPr/>
                    <a:lstStyle/>
                    <a:p>
                      <a:r>
                        <a:rPr lang="en-GB" sz="2800" b="1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167511"/>
                  </a:ext>
                </a:extLst>
              </a:tr>
              <a:tr h="495994">
                <a:tc>
                  <a:txBody>
                    <a:bodyPr/>
                    <a:lstStyle/>
                    <a:p>
                      <a:r>
                        <a:rPr lang="en-GB" sz="2800" b="1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7015181"/>
                  </a:ext>
                </a:extLst>
              </a:tr>
              <a:tr h="495994">
                <a:tc>
                  <a:txBody>
                    <a:bodyPr/>
                    <a:lstStyle/>
                    <a:p>
                      <a:r>
                        <a:rPr lang="en-GB" sz="2800" b="1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1250487"/>
                  </a:ext>
                </a:extLst>
              </a:tr>
              <a:tr h="495994">
                <a:tc>
                  <a:txBody>
                    <a:bodyPr/>
                    <a:lstStyle/>
                    <a:p>
                      <a:r>
                        <a:rPr lang="en-GB" sz="2800" b="1" dirty="0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7994067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964C62F6-E2C5-41DC-1E9B-E533E0E0DD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4534" y="2636912"/>
            <a:ext cx="3636206" cy="311006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B001C33-58D0-C2B9-2BF3-339350D54452}"/>
              </a:ext>
            </a:extLst>
          </p:cNvPr>
          <p:cNvSpPr txBox="1"/>
          <p:nvPr/>
        </p:nvSpPr>
        <p:spPr>
          <a:xfrm>
            <a:off x="4572000" y="1599684"/>
            <a:ext cx="4572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Compute new hub score of B</a:t>
            </a:r>
          </a:p>
        </p:txBody>
      </p:sp>
    </p:spTree>
    <p:extLst>
      <p:ext uri="{BB962C8B-B14F-4D97-AF65-F5344CB8AC3E}">
        <p14:creationId xmlns:p14="http://schemas.microsoft.com/office/powerpoint/2010/main" val="63256079"/>
      </p:ext>
    </p:extLst>
  </p:cSld>
  <p:clrMapOvr>
    <a:masterClrMapping/>
  </p:clrMapOvr>
  <p:transition spd="slow">
    <p:zoom dir="in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09AD5-CD7D-FC3B-0BA6-1DEE357E5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of HITS algorithm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B9F573-9CCD-28E3-ECF2-AE3403729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/>
              <a:t>CIS041-3 Advanced Information Technology</a:t>
            </a:r>
            <a:endParaRPr lang="en-US" dirty="0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A9C4D9E7-8A3F-23C0-3D29-41D87C86CD6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7384530"/>
              </p:ext>
            </p:extLst>
          </p:nvPr>
        </p:nvGraphicFramePr>
        <p:xfrm>
          <a:off x="395288" y="1557338"/>
          <a:ext cx="4104705" cy="47853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04304">
                  <a:extLst>
                    <a:ext uri="{9D8B030D-6E8A-4147-A177-3AD203B41FA5}">
                      <a16:colId xmlns:a16="http://schemas.microsoft.com/office/drawing/2014/main" val="38068090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1791534899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182353329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634742679"/>
                    </a:ext>
                  </a:extLst>
                </a:gridCol>
                <a:gridCol w="1080121">
                  <a:extLst>
                    <a:ext uri="{9D8B030D-6E8A-4147-A177-3AD203B41FA5}">
                      <a16:colId xmlns:a16="http://schemas.microsoft.com/office/drawing/2014/main" val="805648928"/>
                    </a:ext>
                  </a:extLst>
                </a:gridCol>
              </a:tblGrid>
              <a:tr h="495994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Old</a:t>
                      </a:r>
                    </a:p>
                    <a:p>
                      <a:r>
                        <a:rPr lang="en-GB" dirty="0"/>
                        <a:t>Auth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Old </a:t>
                      </a:r>
                    </a:p>
                    <a:p>
                      <a:r>
                        <a:rPr lang="en-GB" dirty="0"/>
                        <a:t>Hub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New</a:t>
                      </a:r>
                    </a:p>
                    <a:p>
                      <a:r>
                        <a:rPr lang="en-GB" dirty="0"/>
                        <a:t>Auth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New</a:t>
                      </a:r>
                    </a:p>
                    <a:p>
                      <a:r>
                        <a:rPr lang="en-GB" dirty="0"/>
                        <a:t>Hub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1375203"/>
                  </a:ext>
                </a:extLst>
              </a:tr>
              <a:tr h="495994">
                <a:tc>
                  <a:txBody>
                    <a:bodyPr/>
                    <a:lstStyle/>
                    <a:p>
                      <a:r>
                        <a:rPr lang="en-GB" sz="2800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0181550"/>
                  </a:ext>
                </a:extLst>
              </a:tr>
              <a:tr h="495994">
                <a:tc>
                  <a:txBody>
                    <a:bodyPr/>
                    <a:lstStyle/>
                    <a:p>
                      <a:r>
                        <a:rPr lang="en-GB" sz="2800" b="1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98220"/>
                  </a:ext>
                </a:extLst>
              </a:tr>
              <a:tr h="495994">
                <a:tc>
                  <a:txBody>
                    <a:bodyPr/>
                    <a:lstStyle/>
                    <a:p>
                      <a:r>
                        <a:rPr lang="en-GB" sz="2800" b="1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4161191"/>
                  </a:ext>
                </a:extLst>
              </a:tr>
              <a:tr h="495994">
                <a:tc>
                  <a:txBody>
                    <a:bodyPr/>
                    <a:lstStyle/>
                    <a:p>
                      <a:r>
                        <a:rPr lang="en-GB" sz="2800" b="1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4421230"/>
                  </a:ext>
                </a:extLst>
              </a:tr>
              <a:tr h="495994">
                <a:tc>
                  <a:txBody>
                    <a:bodyPr/>
                    <a:lstStyle/>
                    <a:p>
                      <a:r>
                        <a:rPr lang="en-GB" sz="2800" b="1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167511"/>
                  </a:ext>
                </a:extLst>
              </a:tr>
              <a:tr h="495994">
                <a:tc>
                  <a:txBody>
                    <a:bodyPr/>
                    <a:lstStyle/>
                    <a:p>
                      <a:r>
                        <a:rPr lang="en-GB" sz="2800" b="1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7015181"/>
                  </a:ext>
                </a:extLst>
              </a:tr>
              <a:tr h="495994">
                <a:tc>
                  <a:txBody>
                    <a:bodyPr/>
                    <a:lstStyle/>
                    <a:p>
                      <a:r>
                        <a:rPr lang="en-GB" sz="2800" b="1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1250487"/>
                  </a:ext>
                </a:extLst>
              </a:tr>
              <a:tr h="495994">
                <a:tc>
                  <a:txBody>
                    <a:bodyPr/>
                    <a:lstStyle/>
                    <a:p>
                      <a:r>
                        <a:rPr lang="en-GB" sz="2800" b="1" dirty="0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7994067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AB001C33-58D0-C2B9-2BF3-339350D54452}"/>
              </a:ext>
            </a:extLst>
          </p:cNvPr>
          <p:cNvSpPr txBox="1"/>
          <p:nvPr/>
        </p:nvSpPr>
        <p:spPr>
          <a:xfrm>
            <a:off x="4572000" y="1599684"/>
            <a:ext cx="4572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Compute new hub score of 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0B50D8-FA36-B0F5-8CE8-13AE6504BB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1571" y="2420888"/>
            <a:ext cx="3712858" cy="329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883271"/>
      </p:ext>
    </p:extLst>
  </p:cSld>
  <p:clrMapOvr>
    <a:masterClrMapping/>
  </p:clrMapOvr>
  <p:transition spd="slow">
    <p:zoom dir="in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09AD5-CD7D-FC3B-0BA6-1DEE357E5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of HITS algorithm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B9F573-9CCD-28E3-ECF2-AE3403729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/>
              <a:t>CIS041-3 Advanced Information Technology</a:t>
            </a:r>
            <a:endParaRPr lang="en-US" dirty="0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A9C4D9E7-8A3F-23C0-3D29-41D87C86CD6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3693459"/>
              </p:ext>
            </p:extLst>
          </p:nvPr>
        </p:nvGraphicFramePr>
        <p:xfrm>
          <a:off x="395288" y="1557338"/>
          <a:ext cx="4104705" cy="47853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04304">
                  <a:extLst>
                    <a:ext uri="{9D8B030D-6E8A-4147-A177-3AD203B41FA5}">
                      <a16:colId xmlns:a16="http://schemas.microsoft.com/office/drawing/2014/main" val="38068090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1791534899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182353329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634742679"/>
                    </a:ext>
                  </a:extLst>
                </a:gridCol>
                <a:gridCol w="1080121">
                  <a:extLst>
                    <a:ext uri="{9D8B030D-6E8A-4147-A177-3AD203B41FA5}">
                      <a16:colId xmlns:a16="http://schemas.microsoft.com/office/drawing/2014/main" val="805648928"/>
                    </a:ext>
                  </a:extLst>
                </a:gridCol>
              </a:tblGrid>
              <a:tr h="495994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Old</a:t>
                      </a:r>
                    </a:p>
                    <a:p>
                      <a:r>
                        <a:rPr lang="en-GB" dirty="0"/>
                        <a:t>Auth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Old </a:t>
                      </a:r>
                    </a:p>
                    <a:p>
                      <a:r>
                        <a:rPr lang="en-GB" dirty="0"/>
                        <a:t>Hub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New</a:t>
                      </a:r>
                    </a:p>
                    <a:p>
                      <a:r>
                        <a:rPr lang="en-GB" dirty="0"/>
                        <a:t>Auth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New</a:t>
                      </a:r>
                    </a:p>
                    <a:p>
                      <a:r>
                        <a:rPr lang="en-GB" dirty="0"/>
                        <a:t>Hub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1375203"/>
                  </a:ext>
                </a:extLst>
              </a:tr>
              <a:tr h="495994">
                <a:tc>
                  <a:txBody>
                    <a:bodyPr/>
                    <a:lstStyle/>
                    <a:p>
                      <a:r>
                        <a:rPr lang="en-GB" sz="2800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b="1" dirty="0"/>
                        <a:t>1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0181550"/>
                  </a:ext>
                </a:extLst>
              </a:tr>
              <a:tr h="495994">
                <a:tc>
                  <a:txBody>
                    <a:bodyPr/>
                    <a:lstStyle/>
                    <a:p>
                      <a:r>
                        <a:rPr lang="en-GB" sz="2800" b="1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098220"/>
                  </a:ext>
                </a:extLst>
              </a:tr>
              <a:tr h="495994">
                <a:tc>
                  <a:txBody>
                    <a:bodyPr/>
                    <a:lstStyle/>
                    <a:p>
                      <a:r>
                        <a:rPr lang="en-GB" sz="2800" b="1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4161191"/>
                  </a:ext>
                </a:extLst>
              </a:tr>
              <a:tr h="495994">
                <a:tc>
                  <a:txBody>
                    <a:bodyPr/>
                    <a:lstStyle/>
                    <a:p>
                      <a:r>
                        <a:rPr lang="en-GB" sz="2800" b="1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/>
                        <a:t>2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b="1" dirty="0"/>
                        <a:t>2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4421230"/>
                  </a:ext>
                </a:extLst>
              </a:tr>
              <a:tr h="495994">
                <a:tc>
                  <a:txBody>
                    <a:bodyPr/>
                    <a:lstStyle/>
                    <a:p>
                      <a:r>
                        <a:rPr lang="en-GB" sz="2800" b="1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/>
                        <a:t>1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b="1" dirty="0"/>
                        <a:t>4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167511"/>
                  </a:ext>
                </a:extLst>
              </a:tr>
              <a:tr h="495994">
                <a:tc>
                  <a:txBody>
                    <a:bodyPr/>
                    <a:lstStyle/>
                    <a:p>
                      <a:r>
                        <a:rPr lang="en-GB" sz="2800" b="1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/>
                        <a:t>1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b="1" dirty="0"/>
                        <a:t>2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7015181"/>
                  </a:ext>
                </a:extLst>
              </a:tr>
              <a:tr h="495994">
                <a:tc>
                  <a:txBody>
                    <a:bodyPr/>
                    <a:lstStyle/>
                    <a:p>
                      <a:r>
                        <a:rPr lang="en-GB" sz="2800" b="1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b="1" dirty="0"/>
                        <a:t>2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1250487"/>
                  </a:ext>
                </a:extLst>
              </a:tr>
              <a:tr h="495994">
                <a:tc>
                  <a:txBody>
                    <a:bodyPr/>
                    <a:lstStyle/>
                    <a:p>
                      <a:r>
                        <a:rPr lang="en-GB" sz="2800" b="1" dirty="0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/>
                        <a:t>1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7994067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B001C33-58D0-C2B9-2BF3-339350D54452}"/>
                  </a:ext>
                </a:extLst>
              </p:cNvPr>
              <p:cNvSpPr txBox="1"/>
              <p:nvPr/>
            </p:nvSpPr>
            <p:spPr>
              <a:xfrm>
                <a:off x="4602208" y="1576491"/>
                <a:ext cx="4146503" cy="10565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dirty="0"/>
                  <a:t>Normalize: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GB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𝑵</m:t>
                          </m:r>
                        </m:sub>
                        <m:sup/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  <m:d>
                            <m:d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e>
                          </m:d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𝟏𝟓</m:t>
                          </m:r>
                        </m:e>
                      </m:nary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,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GB" i="1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𝑵</m:t>
                          </m:r>
                        </m:sub>
                        <m:sup/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𝒉</m:t>
                          </m:r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e>
                          </m:d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𝟏𝟓</m:t>
                          </m:r>
                        </m:e>
                      </m:nary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B001C33-58D0-C2B9-2BF3-339350D544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2208" y="1576491"/>
                <a:ext cx="4146503" cy="1056571"/>
              </a:xfrm>
              <a:prstGeom prst="rect">
                <a:avLst/>
              </a:prstGeom>
              <a:blipFill>
                <a:blip r:embed="rId2"/>
                <a:stretch>
                  <a:fillRect l="-1912" t="-34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72A99E41-7041-2E2C-8A84-F8EA05CD19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35431" y="2996952"/>
            <a:ext cx="3667715" cy="3021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909895"/>
      </p:ext>
    </p:extLst>
  </p:cSld>
  <p:clrMapOvr>
    <a:masterClrMapping/>
  </p:clrMapOvr>
  <p:transition spd="slow">
    <p:zoom dir="in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09AD5-CD7D-FC3B-0BA6-1DEE357E5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of HITS algorithm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B9F573-9CCD-28E3-ECF2-AE3403729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/>
              <a:t>CIS041-3 Advanced Information Technology</a:t>
            </a:r>
            <a:endParaRPr lang="en-US" dirty="0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A9C4D9E7-8A3F-23C0-3D29-41D87C86CD6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8852753"/>
              </p:ext>
            </p:extLst>
          </p:nvPr>
        </p:nvGraphicFramePr>
        <p:xfrm>
          <a:off x="395289" y="1557338"/>
          <a:ext cx="4104705" cy="47853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04304">
                  <a:extLst>
                    <a:ext uri="{9D8B030D-6E8A-4147-A177-3AD203B41FA5}">
                      <a16:colId xmlns:a16="http://schemas.microsoft.com/office/drawing/2014/main" val="380680901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1791534899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182353329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634742679"/>
                    </a:ext>
                  </a:extLst>
                </a:gridCol>
                <a:gridCol w="1296145">
                  <a:extLst>
                    <a:ext uri="{9D8B030D-6E8A-4147-A177-3AD203B41FA5}">
                      <a16:colId xmlns:a16="http://schemas.microsoft.com/office/drawing/2014/main" val="805648928"/>
                    </a:ext>
                  </a:extLst>
                </a:gridCol>
              </a:tblGrid>
              <a:tr h="495994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Old</a:t>
                      </a:r>
                    </a:p>
                    <a:p>
                      <a:r>
                        <a:rPr lang="en-GB" dirty="0"/>
                        <a:t>Auth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Old </a:t>
                      </a:r>
                    </a:p>
                    <a:p>
                      <a:r>
                        <a:rPr lang="en-GB" dirty="0"/>
                        <a:t>Hub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New</a:t>
                      </a:r>
                    </a:p>
                    <a:p>
                      <a:r>
                        <a:rPr lang="en-GB" dirty="0"/>
                        <a:t>Auth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New</a:t>
                      </a:r>
                    </a:p>
                    <a:p>
                      <a:r>
                        <a:rPr lang="en-GB" dirty="0"/>
                        <a:t>Hub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1375203"/>
                  </a:ext>
                </a:extLst>
              </a:tr>
              <a:tr h="495994">
                <a:tc>
                  <a:txBody>
                    <a:bodyPr/>
                    <a:lstStyle/>
                    <a:p>
                      <a:r>
                        <a:rPr lang="en-GB" sz="2800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3/15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/>
                        <a:t>1</a:t>
                      </a:r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/15</a:t>
                      </a:r>
                      <a:endParaRPr lang="en-GB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0181550"/>
                  </a:ext>
                </a:extLst>
              </a:tr>
              <a:tr h="495994">
                <a:tc>
                  <a:txBody>
                    <a:bodyPr/>
                    <a:lstStyle/>
                    <a:p>
                      <a:r>
                        <a:rPr lang="en-GB" sz="2800" b="1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2/15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2/15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98220"/>
                  </a:ext>
                </a:extLst>
              </a:tr>
              <a:tr h="495994">
                <a:tc>
                  <a:txBody>
                    <a:bodyPr/>
                    <a:lstStyle/>
                    <a:p>
                      <a:r>
                        <a:rPr lang="en-GB" sz="2800" b="1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5/15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1/15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4161191"/>
                  </a:ext>
                </a:extLst>
              </a:tr>
              <a:tr h="495994">
                <a:tc>
                  <a:txBody>
                    <a:bodyPr/>
                    <a:lstStyle/>
                    <a:p>
                      <a:r>
                        <a:rPr lang="en-GB" sz="2800" b="1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/>
                        <a:t>2</a:t>
                      </a:r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/15</a:t>
                      </a:r>
                      <a:endParaRPr lang="en-GB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/>
                        <a:t>2</a:t>
                      </a:r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/15</a:t>
                      </a:r>
                      <a:endParaRPr lang="en-GB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4421230"/>
                  </a:ext>
                </a:extLst>
              </a:tr>
              <a:tr h="495994">
                <a:tc>
                  <a:txBody>
                    <a:bodyPr/>
                    <a:lstStyle/>
                    <a:p>
                      <a:r>
                        <a:rPr lang="en-GB" sz="2800" b="1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/>
                        <a:t>1</a:t>
                      </a:r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/15</a:t>
                      </a:r>
                      <a:endParaRPr lang="en-GB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/>
                        <a:t>4</a:t>
                      </a:r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/15</a:t>
                      </a:r>
                      <a:endParaRPr lang="en-GB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167511"/>
                  </a:ext>
                </a:extLst>
              </a:tr>
              <a:tr h="495994">
                <a:tc>
                  <a:txBody>
                    <a:bodyPr/>
                    <a:lstStyle/>
                    <a:p>
                      <a:r>
                        <a:rPr lang="en-GB" sz="2800" b="1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/>
                        <a:t>1</a:t>
                      </a:r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/15</a:t>
                      </a:r>
                      <a:endParaRPr lang="en-GB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/>
                        <a:t>2</a:t>
                      </a:r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/15</a:t>
                      </a:r>
                      <a:endParaRPr lang="en-GB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7015181"/>
                  </a:ext>
                </a:extLst>
              </a:tr>
              <a:tr h="495994">
                <a:tc>
                  <a:txBody>
                    <a:bodyPr/>
                    <a:lstStyle/>
                    <a:p>
                      <a:r>
                        <a:rPr lang="en-GB" sz="2800" b="1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0/15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/>
                        <a:t>2</a:t>
                      </a:r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/15</a:t>
                      </a:r>
                      <a:endParaRPr lang="en-GB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1250487"/>
                  </a:ext>
                </a:extLst>
              </a:tr>
              <a:tr h="495994">
                <a:tc>
                  <a:txBody>
                    <a:bodyPr/>
                    <a:lstStyle/>
                    <a:p>
                      <a:r>
                        <a:rPr lang="en-GB" sz="2800" b="1" dirty="0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/>
                        <a:t>1</a:t>
                      </a:r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/15</a:t>
                      </a:r>
                      <a:endParaRPr lang="en-GB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1/15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7994067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B001C33-58D0-C2B9-2BF3-339350D54452}"/>
                  </a:ext>
                </a:extLst>
              </p:cNvPr>
              <p:cNvSpPr txBox="1"/>
              <p:nvPr/>
            </p:nvSpPr>
            <p:spPr>
              <a:xfrm>
                <a:off x="4602209" y="1576491"/>
                <a:ext cx="4104704" cy="10565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dirty="0"/>
                  <a:t>4. Normalize: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GB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𝑵</m:t>
                          </m:r>
                        </m:sub>
                        <m:sup/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  <m:d>
                            <m:d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e>
                          </m:d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𝟏𝟓</m:t>
                          </m:r>
                        </m:e>
                      </m:nary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,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GB" i="1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𝑵</m:t>
                          </m:r>
                        </m:sub>
                        <m:sup/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𝒉</m:t>
                          </m:r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e>
                          </m:d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𝟏𝟓</m:t>
                          </m:r>
                        </m:e>
                      </m:nary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B001C33-58D0-C2B9-2BF3-339350D544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2209" y="1576491"/>
                <a:ext cx="4104704" cy="1056571"/>
              </a:xfrm>
              <a:prstGeom prst="rect">
                <a:avLst/>
              </a:prstGeom>
              <a:blipFill>
                <a:blip r:embed="rId2"/>
                <a:stretch>
                  <a:fillRect l="-1932" t="-34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72A99E41-7041-2E2C-8A84-F8EA05CD19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35431" y="2996952"/>
            <a:ext cx="3667715" cy="3021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209046"/>
      </p:ext>
    </p:extLst>
  </p:cSld>
  <p:clrMapOvr>
    <a:masterClrMapping/>
  </p:clrMapOvr>
  <p:transition spd="slow">
    <p:zoom dir="in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09AD5-CD7D-FC3B-0BA6-1DEE357E5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</a:t>
            </a:r>
            <a:r>
              <a:rPr lang="en-GB" baseline="30000" dirty="0"/>
              <a:t>nd</a:t>
            </a:r>
            <a:r>
              <a:rPr lang="en-GB" dirty="0"/>
              <a:t> Iteration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B9F573-9CCD-28E3-ECF2-AE3403729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/>
              <a:t>CIS041-3 Advanced Information Technology</a:t>
            </a:r>
            <a:endParaRPr lang="en-US" dirty="0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A9C4D9E7-8A3F-23C0-3D29-41D87C86CD6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2980763"/>
              </p:ext>
            </p:extLst>
          </p:nvPr>
        </p:nvGraphicFramePr>
        <p:xfrm>
          <a:off x="179512" y="1522050"/>
          <a:ext cx="4240451" cy="487534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59359">
                  <a:extLst>
                    <a:ext uri="{9D8B030D-6E8A-4147-A177-3AD203B41FA5}">
                      <a16:colId xmlns:a16="http://schemas.microsoft.com/office/drawing/2014/main" val="380680901"/>
                    </a:ext>
                  </a:extLst>
                </a:gridCol>
                <a:gridCol w="934336">
                  <a:extLst>
                    <a:ext uri="{9D8B030D-6E8A-4147-A177-3AD203B41FA5}">
                      <a16:colId xmlns:a16="http://schemas.microsoft.com/office/drawing/2014/main" val="1791534899"/>
                    </a:ext>
                  </a:extLst>
                </a:gridCol>
                <a:gridCol w="934336">
                  <a:extLst>
                    <a:ext uri="{9D8B030D-6E8A-4147-A177-3AD203B41FA5}">
                      <a16:colId xmlns:a16="http://schemas.microsoft.com/office/drawing/2014/main" val="182353329"/>
                    </a:ext>
                  </a:extLst>
                </a:gridCol>
                <a:gridCol w="934336">
                  <a:extLst>
                    <a:ext uri="{9D8B030D-6E8A-4147-A177-3AD203B41FA5}">
                      <a16:colId xmlns:a16="http://schemas.microsoft.com/office/drawing/2014/main" val="2634742679"/>
                    </a:ext>
                  </a:extLst>
                </a:gridCol>
                <a:gridCol w="1078084">
                  <a:extLst>
                    <a:ext uri="{9D8B030D-6E8A-4147-A177-3AD203B41FA5}">
                      <a16:colId xmlns:a16="http://schemas.microsoft.com/office/drawing/2014/main" val="805648928"/>
                    </a:ext>
                  </a:extLst>
                </a:gridCol>
              </a:tblGrid>
              <a:tr h="602664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Old</a:t>
                      </a:r>
                    </a:p>
                    <a:p>
                      <a:r>
                        <a:rPr lang="en-GB" dirty="0"/>
                        <a:t>Auth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Old </a:t>
                      </a:r>
                    </a:p>
                    <a:p>
                      <a:r>
                        <a:rPr lang="en-GB" dirty="0"/>
                        <a:t>Hub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New</a:t>
                      </a:r>
                    </a:p>
                    <a:p>
                      <a:r>
                        <a:rPr lang="en-GB" dirty="0"/>
                        <a:t>Auth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New</a:t>
                      </a:r>
                    </a:p>
                    <a:p>
                      <a:r>
                        <a:rPr lang="en-GB" dirty="0"/>
                        <a:t>Hub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1375203"/>
                  </a:ext>
                </a:extLst>
              </a:tr>
              <a:tr h="487870">
                <a:tc>
                  <a:txBody>
                    <a:bodyPr/>
                    <a:lstStyle/>
                    <a:p>
                      <a:r>
                        <a:rPr lang="en-GB" sz="2800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1/5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/>
                        <a:t>1</a:t>
                      </a:r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/15</a:t>
                      </a:r>
                      <a:endParaRPr lang="en-GB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0181550"/>
                  </a:ext>
                </a:extLst>
              </a:tr>
              <a:tr h="487870">
                <a:tc>
                  <a:txBody>
                    <a:bodyPr/>
                    <a:lstStyle/>
                    <a:p>
                      <a:r>
                        <a:rPr lang="en-GB" sz="2800" b="1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2/15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2/15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98220"/>
                  </a:ext>
                </a:extLst>
              </a:tr>
              <a:tr h="487870">
                <a:tc>
                  <a:txBody>
                    <a:bodyPr/>
                    <a:lstStyle/>
                    <a:p>
                      <a:r>
                        <a:rPr lang="en-GB" sz="2800" b="1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1/3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1/15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4161191"/>
                  </a:ext>
                </a:extLst>
              </a:tr>
              <a:tr h="509563">
                <a:tc>
                  <a:txBody>
                    <a:bodyPr/>
                    <a:lstStyle/>
                    <a:p>
                      <a:r>
                        <a:rPr lang="en-GB" sz="2800" b="1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/>
                        <a:t>2</a:t>
                      </a:r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/15</a:t>
                      </a:r>
                      <a:endParaRPr lang="en-GB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/>
                        <a:t>2</a:t>
                      </a:r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/15</a:t>
                      </a:r>
                      <a:endParaRPr lang="en-GB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4421230"/>
                  </a:ext>
                </a:extLst>
              </a:tr>
              <a:tr h="542390">
                <a:tc>
                  <a:txBody>
                    <a:bodyPr/>
                    <a:lstStyle/>
                    <a:p>
                      <a:r>
                        <a:rPr lang="en-GB" sz="2800" b="1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/>
                        <a:t>1</a:t>
                      </a:r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/15</a:t>
                      </a:r>
                      <a:endParaRPr lang="en-GB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/>
                        <a:t>4</a:t>
                      </a:r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/15</a:t>
                      </a:r>
                      <a:endParaRPr lang="en-GB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167511"/>
                  </a:ext>
                </a:extLst>
              </a:tr>
              <a:tr h="542390">
                <a:tc>
                  <a:txBody>
                    <a:bodyPr/>
                    <a:lstStyle/>
                    <a:p>
                      <a:r>
                        <a:rPr lang="en-GB" sz="2800" b="1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/>
                        <a:t>1</a:t>
                      </a:r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/15</a:t>
                      </a:r>
                      <a:endParaRPr lang="en-GB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/>
                        <a:t>2</a:t>
                      </a:r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/15</a:t>
                      </a:r>
                      <a:endParaRPr lang="en-GB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7015181"/>
                  </a:ext>
                </a:extLst>
              </a:tr>
              <a:tr h="559682">
                <a:tc>
                  <a:txBody>
                    <a:bodyPr/>
                    <a:lstStyle/>
                    <a:p>
                      <a:r>
                        <a:rPr lang="en-GB" sz="2800" b="1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/>
                        <a:t>2</a:t>
                      </a:r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/15</a:t>
                      </a:r>
                      <a:endParaRPr lang="en-GB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1250487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r>
                        <a:rPr lang="en-GB" sz="2800" b="1" dirty="0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/>
                        <a:t>1</a:t>
                      </a:r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/15</a:t>
                      </a:r>
                      <a:endParaRPr lang="en-GB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1/15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7994067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AB001C33-58D0-C2B9-2BF3-339350D54452}"/>
              </a:ext>
            </a:extLst>
          </p:cNvPr>
          <p:cNvSpPr txBox="1"/>
          <p:nvPr/>
        </p:nvSpPr>
        <p:spPr>
          <a:xfrm>
            <a:off x="4602209" y="1576491"/>
            <a:ext cx="410470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Next iteration: New score =&gt; Old score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A99E41-7041-2E2C-8A84-F8EA05CD19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39198" y="2862767"/>
            <a:ext cx="3667715" cy="3021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973780"/>
      </p:ext>
    </p:extLst>
  </p:cSld>
  <p:clrMapOvr>
    <a:masterClrMapping/>
  </p:clrMapOvr>
  <p:transition spd="slow">
    <p:zoom dir="in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09AD5-CD7D-FC3B-0BA6-1DEE357E5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of HITS algorithm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B9F573-9CCD-28E3-ECF2-AE3403729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/>
              <a:t>CIS041-3 Advanced Information Technology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C08C96-0F5A-29F5-488C-07CF17C216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4048" y="2852936"/>
            <a:ext cx="3723152" cy="3249086"/>
          </a:xfrm>
          <a:prstGeom prst="rect">
            <a:avLst/>
          </a:prstGeom>
        </p:spPr>
      </p:pic>
      <p:graphicFrame>
        <p:nvGraphicFramePr>
          <p:cNvPr id="10" name="Table 7">
            <a:extLst>
              <a:ext uri="{FF2B5EF4-FFF2-40B4-BE49-F238E27FC236}">
                <a16:creationId xmlns:a16="http://schemas.microsoft.com/office/drawing/2014/main" id="{607F1D5C-EF4C-F4DB-E3FA-09680AA3D0C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1198237"/>
              </p:ext>
            </p:extLst>
          </p:nvPr>
        </p:nvGraphicFramePr>
        <p:xfrm>
          <a:off x="179512" y="1522050"/>
          <a:ext cx="4240451" cy="487534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59359">
                  <a:extLst>
                    <a:ext uri="{9D8B030D-6E8A-4147-A177-3AD203B41FA5}">
                      <a16:colId xmlns:a16="http://schemas.microsoft.com/office/drawing/2014/main" val="380680901"/>
                    </a:ext>
                  </a:extLst>
                </a:gridCol>
                <a:gridCol w="934336">
                  <a:extLst>
                    <a:ext uri="{9D8B030D-6E8A-4147-A177-3AD203B41FA5}">
                      <a16:colId xmlns:a16="http://schemas.microsoft.com/office/drawing/2014/main" val="1791534899"/>
                    </a:ext>
                  </a:extLst>
                </a:gridCol>
                <a:gridCol w="934336">
                  <a:extLst>
                    <a:ext uri="{9D8B030D-6E8A-4147-A177-3AD203B41FA5}">
                      <a16:colId xmlns:a16="http://schemas.microsoft.com/office/drawing/2014/main" val="182353329"/>
                    </a:ext>
                  </a:extLst>
                </a:gridCol>
                <a:gridCol w="934336">
                  <a:extLst>
                    <a:ext uri="{9D8B030D-6E8A-4147-A177-3AD203B41FA5}">
                      <a16:colId xmlns:a16="http://schemas.microsoft.com/office/drawing/2014/main" val="2634742679"/>
                    </a:ext>
                  </a:extLst>
                </a:gridCol>
                <a:gridCol w="1078084">
                  <a:extLst>
                    <a:ext uri="{9D8B030D-6E8A-4147-A177-3AD203B41FA5}">
                      <a16:colId xmlns:a16="http://schemas.microsoft.com/office/drawing/2014/main" val="805648928"/>
                    </a:ext>
                  </a:extLst>
                </a:gridCol>
              </a:tblGrid>
              <a:tr h="602664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Old</a:t>
                      </a:r>
                    </a:p>
                    <a:p>
                      <a:r>
                        <a:rPr lang="en-GB" dirty="0"/>
                        <a:t>Auth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Old </a:t>
                      </a:r>
                    </a:p>
                    <a:p>
                      <a:r>
                        <a:rPr lang="en-GB" dirty="0"/>
                        <a:t>Hub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New</a:t>
                      </a:r>
                    </a:p>
                    <a:p>
                      <a:r>
                        <a:rPr lang="en-GB" dirty="0"/>
                        <a:t>Auth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New</a:t>
                      </a:r>
                    </a:p>
                    <a:p>
                      <a:r>
                        <a:rPr lang="en-GB" dirty="0"/>
                        <a:t>Hub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1375203"/>
                  </a:ext>
                </a:extLst>
              </a:tr>
              <a:tr h="487870">
                <a:tc>
                  <a:txBody>
                    <a:bodyPr/>
                    <a:lstStyle/>
                    <a:p>
                      <a:r>
                        <a:rPr lang="en-GB" sz="2800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1/5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/>
                        <a:t>1</a:t>
                      </a:r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/15</a:t>
                      </a:r>
                      <a:endParaRPr lang="en-GB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FF0000"/>
                          </a:solidFill>
                        </a:rPr>
                        <a:t>4/15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0181550"/>
                  </a:ext>
                </a:extLst>
              </a:tr>
              <a:tr h="487870">
                <a:tc>
                  <a:txBody>
                    <a:bodyPr/>
                    <a:lstStyle/>
                    <a:p>
                      <a:r>
                        <a:rPr lang="en-GB" sz="2800" b="1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2/15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2/15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98220"/>
                  </a:ext>
                </a:extLst>
              </a:tr>
              <a:tr h="487870">
                <a:tc>
                  <a:txBody>
                    <a:bodyPr/>
                    <a:lstStyle/>
                    <a:p>
                      <a:r>
                        <a:rPr lang="en-GB" sz="2800" b="1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1/3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FF0000"/>
                          </a:solidFill>
                        </a:rPr>
                        <a:t>1/15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4161191"/>
                  </a:ext>
                </a:extLst>
              </a:tr>
              <a:tr h="509563">
                <a:tc>
                  <a:txBody>
                    <a:bodyPr/>
                    <a:lstStyle/>
                    <a:p>
                      <a:r>
                        <a:rPr lang="en-GB" sz="2800" b="1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/>
                        <a:t>2</a:t>
                      </a:r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/15</a:t>
                      </a:r>
                      <a:endParaRPr lang="en-GB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/>
                        <a:t>2</a:t>
                      </a:r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/15</a:t>
                      </a:r>
                      <a:endParaRPr lang="en-GB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4421230"/>
                  </a:ext>
                </a:extLst>
              </a:tr>
              <a:tr h="542390">
                <a:tc>
                  <a:txBody>
                    <a:bodyPr/>
                    <a:lstStyle/>
                    <a:p>
                      <a:r>
                        <a:rPr lang="en-GB" sz="2800" b="1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/>
                        <a:t>1</a:t>
                      </a:r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/15</a:t>
                      </a:r>
                      <a:endParaRPr lang="en-GB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/>
                        <a:t>4</a:t>
                      </a:r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/15</a:t>
                      </a:r>
                      <a:endParaRPr lang="en-GB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167511"/>
                  </a:ext>
                </a:extLst>
              </a:tr>
              <a:tr h="542390">
                <a:tc>
                  <a:txBody>
                    <a:bodyPr/>
                    <a:lstStyle/>
                    <a:p>
                      <a:r>
                        <a:rPr lang="en-GB" sz="2800" b="1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/>
                        <a:t>1</a:t>
                      </a:r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/15</a:t>
                      </a:r>
                      <a:endParaRPr lang="en-GB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/>
                        <a:t>2</a:t>
                      </a:r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/15</a:t>
                      </a:r>
                      <a:endParaRPr lang="en-GB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7015181"/>
                  </a:ext>
                </a:extLst>
              </a:tr>
              <a:tr h="559682">
                <a:tc>
                  <a:txBody>
                    <a:bodyPr/>
                    <a:lstStyle/>
                    <a:p>
                      <a:r>
                        <a:rPr lang="en-GB" sz="2800" b="1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FF0000"/>
                          </a:solidFill>
                        </a:rPr>
                        <a:t>2/15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1250487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r>
                        <a:rPr lang="en-GB" sz="2800" b="1" dirty="0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/>
                        <a:t>1</a:t>
                      </a:r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/15</a:t>
                      </a:r>
                      <a:endParaRPr lang="en-GB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FF0000"/>
                          </a:solidFill>
                        </a:rPr>
                        <a:t>1/15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7994067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F520FD65-A1C4-0E7F-3602-BAC8193A2EEC}"/>
              </a:ext>
            </a:extLst>
          </p:cNvPr>
          <p:cNvSpPr txBox="1"/>
          <p:nvPr/>
        </p:nvSpPr>
        <p:spPr>
          <a:xfrm>
            <a:off x="4567550" y="1628800"/>
            <a:ext cx="43224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Compute new auth score of A</a:t>
            </a:r>
          </a:p>
        </p:txBody>
      </p:sp>
    </p:spTree>
    <p:extLst>
      <p:ext uri="{BB962C8B-B14F-4D97-AF65-F5344CB8AC3E}">
        <p14:creationId xmlns:p14="http://schemas.microsoft.com/office/powerpoint/2010/main" val="1671619867"/>
      </p:ext>
    </p:extLst>
  </p:cSld>
  <p:clrMapOvr>
    <a:masterClrMapping/>
  </p:clrMapOvr>
  <p:transition spd="slow">
    <p:zoom dir="in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09AD5-CD7D-FC3B-0BA6-1DEE357E5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of HITS algorithm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B9F573-9CCD-28E3-ECF2-AE3403729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/>
              <a:t>CIS041-3 Advanced Information Technology</a:t>
            </a:r>
            <a:endParaRPr lang="en-US" dirty="0"/>
          </a:p>
        </p:txBody>
      </p:sp>
      <p:graphicFrame>
        <p:nvGraphicFramePr>
          <p:cNvPr id="10" name="Table 7">
            <a:extLst>
              <a:ext uri="{FF2B5EF4-FFF2-40B4-BE49-F238E27FC236}">
                <a16:creationId xmlns:a16="http://schemas.microsoft.com/office/drawing/2014/main" id="{607F1D5C-EF4C-F4DB-E3FA-09680AA3D0C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4340920"/>
              </p:ext>
            </p:extLst>
          </p:nvPr>
        </p:nvGraphicFramePr>
        <p:xfrm>
          <a:off x="179512" y="1522050"/>
          <a:ext cx="4240451" cy="487534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59359">
                  <a:extLst>
                    <a:ext uri="{9D8B030D-6E8A-4147-A177-3AD203B41FA5}">
                      <a16:colId xmlns:a16="http://schemas.microsoft.com/office/drawing/2014/main" val="380680901"/>
                    </a:ext>
                  </a:extLst>
                </a:gridCol>
                <a:gridCol w="934336">
                  <a:extLst>
                    <a:ext uri="{9D8B030D-6E8A-4147-A177-3AD203B41FA5}">
                      <a16:colId xmlns:a16="http://schemas.microsoft.com/office/drawing/2014/main" val="1791534899"/>
                    </a:ext>
                  </a:extLst>
                </a:gridCol>
                <a:gridCol w="934336">
                  <a:extLst>
                    <a:ext uri="{9D8B030D-6E8A-4147-A177-3AD203B41FA5}">
                      <a16:colId xmlns:a16="http://schemas.microsoft.com/office/drawing/2014/main" val="182353329"/>
                    </a:ext>
                  </a:extLst>
                </a:gridCol>
                <a:gridCol w="934336">
                  <a:extLst>
                    <a:ext uri="{9D8B030D-6E8A-4147-A177-3AD203B41FA5}">
                      <a16:colId xmlns:a16="http://schemas.microsoft.com/office/drawing/2014/main" val="2634742679"/>
                    </a:ext>
                  </a:extLst>
                </a:gridCol>
                <a:gridCol w="1078084">
                  <a:extLst>
                    <a:ext uri="{9D8B030D-6E8A-4147-A177-3AD203B41FA5}">
                      <a16:colId xmlns:a16="http://schemas.microsoft.com/office/drawing/2014/main" val="805648928"/>
                    </a:ext>
                  </a:extLst>
                </a:gridCol>
              </a:tblGrid>
              <a:tr h="602664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Old</a:t>
                      </a:r>
                    </a:p>
                    <a:p>
                      <a:r>
                        <a:rPr lang="en-GB" dirty="0"/>
                        <a:t>Auth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Old </a:t>
                      </a:r>
                    </a:p>
                    <a:p>
                      <a:r>
                        <a:rPr lang="en-GB" dirty="0"/>
                        <a:t>Hub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New</a:t>
                      </a:r>
                    </a:p>
                    <a:p>
                      <a:r>
                        <a:rPr lang="en-GB" dirty="0"/>
                        <a:t>Auth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New</a:t>
                      </a:r>
                    </a:p>
                    <a:p>
                      <a:r>
                        <a:rPr lang="en-GB" dirty="0"/>
                        <a:t>Hub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1375203"/>
                  </a:ext>
                </a:extLst>
              </a:tr>
              <a:tr h="487870">
                <a:tc>
                  <a:txBody>
                    <a:bodyPr/>
                    <a:lstStyle/>
                    <a:p>
                      <a:r>
                        <a:rPr lang="en-GB" sz="2800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1/3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/>
                        <a:t>1</a:t>
                      </a:r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/15</a:t>
                      </a:r>
                      <a:endParaRPr lang="en-GB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4/15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0181550"/>
                  </a:ext>
                </a:extLst>
              </a:tr>
              <a:tr h="487870">
                <a:tc>
                  <a:txBody>
                    <a:bodyPr/>
                    <a:lstStyle/>
                    <a:p>
                      <a:r>
                        <a:rPr lang="en-GB" sz="2800" b="1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2/15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2/15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6/15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98220"/>
                  </a:ext>
                </a:extLst>
              </a:tr>
              <a:tr h="487870">
                <a:tc>
                  <a:txBody>
                    <a:bodyPr/>
                    <a:lstStyle/>
                    <a:p>
                      <a:r>
                        <a:rPr lang="en-GB" sz="2800" b="1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1/3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1/15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4161191"/>
                  </a:ext>
                </a:extLst>
              </a:tr>
              <a:tr h="509563">
                <a:tc>
                  <a:txBody>
                    <a:bodyPr/>
                    <a:lstStyle/>
                    <a:p>
                      <a:r>
                        <a:rPr lang="en-GB" sz="2800" b="1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/>
                        <a:t>2</a:t>
                      </a:r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/15</a:t>
                      </a:r>
                      <a:endParaRPr lang="en-GB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FF0000"/>
                          </a:solidFill>
                        </a:rPr>
                        <a:t>2/15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4421230"/>
                  </a:ext>
                </a:extLst>
              </a:tr>
              <a:tr h="542390">
                <a:tc>
                  <a:txBody>
                    <a:bodyPr/>
                    <a:lstStyle/>
                    <a:p>
                      <a:r>
                        <a:rPr lang="en-GB" sz="2800" b="1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/>
                        <a:t>1</a:t>
                      </a:r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/15</a:t>
                      </a:r>
                      <a:endParaRPr lang="en-GB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FF0000"/>
                          </a:solidFill>
                        </a:rPr>
                        <a:t>4/15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167511"/>
                  </a:ext>
                </a:extLst>
              </a:tr>
              <a:tr h="542390">
                <a:tc>
                  <a:txBody>
                    <a:bodyPr/>
                    <a:lstStyle/>
                    <a:p>
                      <a:r>
                        <a:rPr lang="en-GB" sz="2800" b="1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/>
                        <a:t>1</a:t>
                      </a:r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/15</a:t>
                      </a:r>
                      <a:endParaRPr lang="en-GB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/>
                        <a:t>2</a:t>
                      </a:r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/15</a:t>
                      </a:r>
                      <a:endParaRPr lang="en-GB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7015181"/>
                  </a:ext>
                </a:extLst>
              </a:tr>
              <a:tr h="559682">
                <a:tc>
                  <a:txBody>
                    <a:bodyPr/>
                    <a:lstStyle/>
                    <a:p>
                      <a:r>
                        <a:rPr lang="en-GB" sz="2800" b="1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2/15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1250487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r>
                        <a:rPr lang="en-GB" sz="2800" b="1" dirty="0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/>
                        <a:t>1</a:t>
                      </a:r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/15</a:t>
                      </a:r>
                      <a:endParaRPr lang="en-GB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1/15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7994067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F520FD65-A1C4-0E7F-3602-BAC8193A2EEC}"/>
              </a:ext>
            </a:extLst>
          </p:cNvPr>
          <p:cNvSpPr txBox="1"/>
          <p:nvPr/>
        </p:nvSpPr>
        <p:spPr>
          <a:xfrm>
            <a:off x="4567550" y="1628800"/>
            <a:ext cx="43224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Compute new auth score of B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CEC77BB-41BA-4AB6-1FE8-26F7C4BB18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0834" y="2708920"/>
            <a:ext cx="3727633" cy="3233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802998"/>
      </p:ext>
    </p:extLst>
  </p:cSld>
  <p:clrMapOvr>
    <a:masterClrMapping/>
  </p:clrMapOvr>
  <p:transition spd="slow">
    <p:zoom dir="in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B50C7-40CF-1499-CF02-FB32572AA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871A75-F09B-0565-92EE-D8AEB2D221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9632" y="2204864"/>
            <a:ext cx="6408712" cy="2803227"/>
          </a:xfrm>
        </p:spPr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Hits - </a:t>
            </a:r>
            <a:r>
              <a:rPr lang="en-GB" sz="2400" dirty="0"/>
              <a:t>Hyperlink-Induced Topic Search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Hubs and authorities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333333"/>
                </a:solidFill>
                <a:latin typeface="Roboto" panose="02000000000000000000" pitchFamily="2" charset="0"/>
              </a:rPr>
              <a:t>Root set and base set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GB" dirty="0">
              <a:solidFill>
                <a:srgbClr val="333333"/>
              </a:solidFill>
              <a:latin typeface="Roboto" panose="02000000000000000000" pitchFamily="2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en-GB" b="0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en-GB" b="0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en-GB" b="0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88C163-F23E-F3FD-8C94-A02C5A066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/>
              <a:t>CIS041-3 Advanced Information Technology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523869"/>
      </p:ext>
    </p:extLst>
  </p:cSld>
  <p:clrMapOvr>
    <a:masterClrMapping/>
  </p:clrMapOvr>
  <p:transition spd="slow">
    <p:zoom dir="in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09AD5-CD7D-FC3B-0BA6-1DEE357E5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of HITS algorithm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B9F573-9CCD-28E3-ECF2-AE3403729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/>
              <a:t>CIS041-3 Advanced Information Technology</a:t>
            </a:r>
            <a:endParaRPr lang="en-US" dirty="0"/>
          </a:p>
        </p:txBody>
      </p:sp>
      <p:graphicFrame>
        <p:nvGraphicFramePr>
          <p:cNvPr id="10" name="Table 7">
            <a:extLst>
              <a:ext uri="{FF2B5EF4-FFF2-40B4-BE49-F238E27FC236}">
                <a16:creationId xmlns:a16="http://schemas.microsoft.com/office/drawing/2014/main" id="{607F1D5C-EF4C-F4DB-E3FA-09680AA3D0C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1055004"/>
              </p:ext>
            </p:extLst>
          </p:nvPr>
        </p:nvGraphicFramePr>
        <p:xfrm>
          <a:off x="245088" y="1597988"/>
          <a:ext cx="4322462" cy="487534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66309">
                  <a:extLst>
                    <a:ext uri="{9D8B030D-6E8A-4147-A177-3AD203B41FA5}">
                      <a16:colId xmlns:a16="http://schemas.microsoft.com/office/drawing/2014/main" val="380680901"/>
                    </a:ext>
                  </a:extLst>
                </a:gridCol>
                <a:gridCol w="952406">
                  <a:extLst>
                    <a:ext uri="{9D8B030D-6E8A-4147-A177-3AD203B41FA5}">
                      <a16:colId xmlns:a16="http://schemas.microsoft.com/office/drawing/2014/main" val="1791534899"/>
                    </a:ext>
                  </a:extLst>
                </a:gridCol>
                <a:gridCol w="952406">
                  <a:extLst>
                    <a:ext uri="{9D8B030D-6E8A-4147-A177-3AD203B41FA5}">
                      <a16:colId xmlns:a16="http://schemas.microsoft.com/office/drawing/2014/main" val="182353329"/>
                    </a:ext>
                  </a:extLst>
                </a:gridCol>
                <a:gridCol w="1161394">
                  <a:extLst>
                    <a:ext uri="{9D8B030D-6E8A-4147-A177-3AD203B41FA5}">
                      <a16:colId xmlns:a16="http://schemas.microsoft.com/office/drawing/2014/main" val="2634742679"/>
                    </a:ext>
                  </a:extLst>
                </a:gridCol>
                <a:gridCol w="889947">
                  <a:extLst>
                    <a:ext uri="{9D8B030D-6E8A-4147-A177-3AD203B41FA5}">
                      <a16:colId xmlns:a16="http://schemas.microsoft.com/office/drawing/2014/main" val="805648928"/>
                    </a:ext>
                  </a:extLst>
                </a:gridCol>
              </a:tblGrid>
              <a:tr h="602664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Old</a:t>
                      </a:r>
                    </a:p>
                    <a:p>
                      <a:r>
                        <a:rPr lang="en-GB" dirty="0"/>
                        <a:t>Auth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Old </a:t>
                      </a:r>
                    </a:p>
                    <a:p>
                      <a:r>
                        <a:rPr lang="en-GB" dirty="0"/>
                        <a:t>Hub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New</a:t>
                      </a:r>
                    </a:p>
                    <a:p>
                      <a:r>
                        <a:rPr lang="en-GB" dirty="0"/>
                        <a:t>Auth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New</a:t>
                      </a:r>
                    </a:p>
                    <a:p>
                      <a:r>
                        <a:rPr lang="en-GB" dirty="0"/>
                        <a:t>Hub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1375203"/>
                  </a:ext>
                </a:extLst>
              </a:tr>
              <a:tr h="487870">
                <a:tc>
                  <a:txBody>
                    <a:bodyPr/>
                    <a:lstStyle/>
                    <a:p>
                      <a:r>
                        <a:rPr lang="en-GB" sz="2800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1/5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/>
                        <a:t>1</a:t>
                      </a:r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/15</a:t>
                      </a:r>
                      <a:endParaRPr lang="en-GB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4/15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0181550"/>
                  </a:ext>
                </a:extLst>
              </a:tr>
              <a:tr h="487870">
                <a:tc>
                  <a:txBody>
                    <a:bodyPr/>
                    <a:lstStyle/>
                    <a:p>
                      <a:r>
                        <a:rPr lang="en-GB" sz="2800" b="1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2/15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FF0000"/>
                          </a:solidFill>
                        </a:rPr>
                        <a:t>2/15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6/15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98220"/>
                  </a:ext>
                </a:extLst>
              </a:tr>
              <a:tr h="487870">
                <a:tc>
                  <a:txBody>
                    <a:bodyPr/>
                    <a:lstStyle/>
                    <a:p>
                      <a:r>
                        <a:rPr lang="en-GB" sz="2800" b="1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1/3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1/15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FF0000"/>
                          </a:solidFill>
                        </a:rPr>
                        <a:t>12/15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4161191"/>
                  </a:ext>
                </a:extLst>
              </a:tr>
              <a:tr h="509563">
                <a:tc>
                  <a:txBody>
                    <a:bodyPr/>
                    <a:lstStyle/>
                    <a:p>
                      <a:r>
                        <a:rPr lang="en-GB" sz="2800" b="1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/>
                        <a:t>2</a:t>
                      </a:r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/15</a:t>
                      </a:r>
                      <a:endParaRPr lang="en-GB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FF0000"/>
                          </a:solidFill>
                        </a:rPr>
                        <a:t>2/15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4421230"/>
                  </a:ext>
                </a:extLst>
              </a:tr>
              <a:tr h="542390">
                <a:tc>
                  <a:txBody>
                    <a:bodyPr/>
                    <a:lstStyle/>
                    <a:p>
                      <a:r>
                        <a:rPr lang="en-GB" sz="2800" b="1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/>
                        <a:t>1</a:t>
                      </a:r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/15</a:t>
                      </a:r>
                      <a:endParaRPr lang="en-GB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FF0000"/>
                          </a:solidFill>
                        </a:rPr>
                        <a:t>4/15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167511"/>
                  </a:ext>
                </a:extLst>
              </a:tr>
              <a:tr h="542390">
                <a:tc>
                  <a:txBody>
                    <a:bodyPr/>
                    <a:lstStyle/>
                    <a:p>
                      <a:r>
                        <a:rPr lang="en-GB" sz="2800" b="1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/>
                        <a:t>1</a:t>
                      </a:r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/15</a:t>
                      </a:r>
                      <a:endParaRPr lang="en-GB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FF0000"/>
                          </a:solidFill>
                        </a:rPr>
                        <a:t>2/15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7015181"/>
                  </a:ext>
                </a:extLst>
              </a:tr>
              <a:tr h="559682">
                <a:tc>
                  <a:txBody>
                    <a:bodyPr/>
                    <a:lstStyle/>
                    <a:p>
                      <a:r>
                        <a:rPr lang="en-GB" sz="2800" b="1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FF0000"/>
                          </a:solidFill>
                        </a:rPr>
                        <a:t>2/15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1250487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r>
                        <a:rPr lang="en-GB" sz="2800" b="1" dirty="0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/>
                        <a:t>1</a:t>
                      </a:r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/15</a:t>
                      </a:r>
                      <a:endParaRPr lang="en-GB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1/15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7994067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F520FD65-A1C4-0E7F-3602-BAC8193A2EEC}"/>
              </a:ext>
            </a:extLst>
          </p:cNvPr>
          <p:cNvSpPr txBox="1"/>
          <p:nvPr/>
        </p:nvSpPr>
        <p:spPr>
          <a:xfrm>
            <a:off x="4567550" y="1628800"/>
            <a:ext cx="43224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Compute new auth score of C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98457A-DB0E-DE2E-CDEE-7E87C579B1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7585" y="2628831"/>
            <a:ext cx="3822393" cy="3216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471023"/>
      </p:ext>
    </p:extLst>
  </p:cSld>
  <p:clrMapOvr>
    <a:masterClrMapping/>
  </p:clrMapOvr>
  <p:transition spd="slow">
    <p:zoom dir="in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09AD5-CD7D-FC3B-0BA6-1DEE357E5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of HITS algorithm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B9F573-9CCD-28E3-ECF2-AE3403729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/>
              <a:t>CIS041-3 Advanced Information Technology</a:t>
            </a:r>
            <a:endParaRPr lang="en-US" dirty="0"/>
          </a:p>
        </p:txBody>
      </p:sp>
      <p:graphicFrame>
        <p:nvGraphicFramePr>
          <p:cNvPr id="10" name="Table 7">
            <a:extLst>
              <a:ext uri="{FF2B5EF4-FFF2-40B4-BE49-F238E27FC236}">
                <a16:creationId xmlns:a16="http://schemas.microsoft.com/office/drawing/2014/main" id="{607F1D5C-EF4C-F4DB-E3FA-09680AA3D0C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3427365"/>
              </p:ext>
            </p:extLst>
          </p:nvPr>
        </p:nvGraphicFramePr>
        <p:xfrm>
          <a:off x="245088" y="1597988"/>
          <a:ext cx="4322462" cy="487534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66309">
                  <a:extLst>
                    <a:ext uri="{9D8B030D-6E8A-4147-A177-3AD203B41FA5}">
                      <a16:colId xmlns:a16="http://schemas.microsoft.com/office/drawing/2014/main" val="380680901"/>
                    </a:ext>
                  </a:extLst>
                </a:gridCol>
                <a:gridCol w="952406">
                  <a:extLst>
                    <a:ext uri="{9D8B030D-6E8A-4147-A177-3AD203B41FA5}">
                      <a16:colId xmlns:a16="http://schemas.microsoft.com/office/drawing/2014/main" val="1791534899"/>
                    </a:ext>
                  </a:extLst>
                </a:gridCol>
                <a:gridCol w="952406">
                  <a:extLst>
                    <a:ext uri="{9D8B030D-6E8A-4147-A177-3AD203B41FA5}">
                      <a16:colId xmlns:a16="http://schemas.microsoft.com/office/drawing/2014/main" val="182353329"/>
                    </a:ext>
                  </a:extLst>
                </a:gridCol>
                <a:gridCol w="1161394">
                  <a:extLst>
                    <a:ext uri="{9D8B030D-6E8A-4147-A177-3AD203B41FA5}">
                      <a16:colId xmlns:a16="http://schemas.microsoft.com/office/drawing/2014/main" val="2634742679"/>
                    </a:ext>
                  </a:extLst>
                </a:gridCol>
                <a:gridCol w="889947">
                  <a:extLst>
                    <a:ext uri="{9D8B030D-6E8A-4147-A177-3AD203B41FA5}">
                      <a16:colId xmlns:a16="http://schemas.microsoft.com/office/drawing/2014/main" val="805648928"/>
                    </a:ext>
                  </a:extLst>
                </a:gridCol>
              </a:tblGrid>
              <a:tr h="602664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Old</a:t>
                      </a:r>
                    </a:p>
                    <a:p>
                      <a:r>
                        <a:rPr lang="en-GB" dirty="0"/>
                        <a:t>Auth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Old </a:t>
                      </a:r>
                    </a:p>
                    <a:p>
                      <a:r>
                        <a:rPr lang="en-GB" dirty="0"/>
                        <a:t>Hub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New</a:t>
                      </a:r>
                    </a:p>
                    <a:p>
                      <a:r>
                        <a:rPr lang="en-GB" dirty="0"/>
                        <a:t>Auth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New</a:t>
                      </a:r>
                    </a:p>
                    <a:p>
                      <a:r>
                        <a:rPr lang="en-GB" dirty="0"/>
                        <a:t>Hub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1375203"/>
                  </a:ext>
                </a:extLst>
              </a:tr>
              <a:tr h="487870">
                <a:tc>
                  <a:txBody>
                    <a:bodyPr/>
                    <a:lstStyle/>
                    <a:p>
                      <a:r>
                        <a:rPr lang="en-GB" sz="2800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1/5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/>
                        <a:t>1</a:t>
                      </a:r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/15</a:t>
                      </a:r>
                      <a:endParaRPr lang="en-GB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4/15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0181550"/>
                  </a:ext>
                </a:extLst>
              </a:tr>
              <a:tr h="487870">
                <a:tc>
                  <a:txBody>
                    <a:bodyPr/>
                    <a:lstStyle/>
                    <a:p>
                      <a:r>
                        <a:rPr lang="en-GB" sz="2800" b="1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2/15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2/15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6/15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98220"/>
                  </a:ext>
                </a:extLst>
              </a:tr>
              <a:tr h="487870">
                <a:tc>
                  <a:txBody>
                    <a:bodyPr/>
                    <a:lstStyle/>
                    <a:p>
                      <a:r>
                        <a:rPr lang="en-GB" sz="2800" b="1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1/3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1/15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12/15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4161191"/>
                  </a:ext>
                </a:extLst>
              </a:tr>
              <a:tr h="509563">
                <a:tc>
                  <a:txBody>
                    <a:bodyPr/>
                    <a:lstStyle/>
                    <a:p>
                      <a:r>
                        <a:rPr lang="en-GB" sz="2800" b="1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/>
                        <a:t>2</a:t>
                      </a:r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/15</a:t>
                      </a:r>
                      <a:endParaRPr lang="en-GB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2/15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1/3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4421230"/>
                  </a:ext>
                </a:extLst>
              </a:tr>
              <a:tr h="542390">
                <a:tc>
                  <a:txBody>
                    <a:bodyPr/>
                    <a:lstStyle/>
                    <a:p>
                      <a:r>
                        <a:rPr lang="en-GB" sz="2800" b="1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/>
                        <a:t>1</a:t>
                      </a:r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/15</a:t>
                      </a:r>
                      <a:endParaRPr lang="en-GB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4/15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2/15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167511"/>
                  </a:ext>
                </a:extLst>
              </a:tr>
              <a:tr h="542390">
                <a:tc>
                  <a:txBody>
                    <a:bodyPr/>
                    <a:lstStyle/>
                    <a:p>
                      <a:r>
                        <a:rPr lang="en-GB" sz="2800" b="1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/>
                        <a:t>1</a:t>
                      </a:r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/15</a:t>
                      </a:r>
                      <a:endParaRPr lang="en-GB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2/15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4/15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7015181"/>
                  </a:ext>
                </a:extLst>
              </a:tr>
              <a:tr h="559682">
                <a:tc>
                  <a:txBody>
                    <a:bodyPr/>
                    <a:lstStyle/>
                    <a:p>
                      <a:r>
                        <a:rPr lang="en-GB" sz="2800" b="1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2/15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1250487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r>
                        <a:rPr lang="en-GB" sz="2800" b="1" dirty="0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/>
                        <a:t>1</a:t>
                      </a:r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/15</a:t>
                      </a:r>
                      <a:endParaRPr lang="en-GB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1/15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2/15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7994067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F520FD65-A1C4-0E7F-3602-BAC8193A2EEC}"/>
              </a:ext>
            </a:extLst>
          </p:cNvPr>
          <p:cNvSpPr txBox="1"/>
          <p:nvPr/>
        </p:nvSpPr>
        <p:spPr>
          <a:xfrm>
            <a:off x="4567550" y="1628800"/>
            <a:ext cx="43224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Repeat for all other notes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DA283F-38E0-AA87-EFF8-545FA2F741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42707" y="2618943"/>
            <a:ext cx="3768819" cy="310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62081"/>
      </p:ext>
    </p:extLst>
  </p:cSld>
  <p:clrMapOvr>
    <a:masterClrMapping/>
  </p:clrMapOvr>
  <p:transition spd="slow">
    <p:zoom dir="in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09AD5-CD7D-FC3B-0BA6-1DEE357E5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Computer all the new hub score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B9F573-9CCD-28E3-ECF2-AE3403729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/>
              <a:t>CIS041-3 Advanced Information Technology</a:t>
            </a:r>
            <a:endParaRPr lang="en-US" dirty="0"/>
          </a:p>
        </p:txBody>
      </p:sp>
      <p:graphicFrame>
        <p:nvGraphicFramePr>
          <p:cNvPr id="10" name="Table 7">
            <a:extLst>
              <a:ext uri="{FF2B5EF4-FFF2-40B4-BE49-F238E27FC236}">
                <a16:creationId xmlns:a16="http://schemas.microsoft.com/office/drawing/2014/main" id="{607F1D5C-EF4C-F4DB-E3FA-09680AA3D0C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0454840"/>
              </p:ext>
            </p:extLst>
          </p:nvPr>
        </p:nvGraphicFramePr>
        <p:xfrm>
          <a:off x="245088" y="1597988"/>
          <a:ext cx="4322462" cy="487534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66309">
                  <a:extLst>
                    <a:ext uri="{9D8B030D-6E8A-4147-A177-3AD203B41FA5}">
                      <a16:colId xmlns:a16="http://schemas.microsoft.com/office/drawing/2014/main" val="380680901"/>
                    </a:ext>
                  </a:extLst>
                </a:gridCol>
                <a:gridCol w="952406">
                  <a:extLst>
                    <a:ext uri="{9D8B030D-6E8A-4147-A177-3AD203B41FA5}">
                      <a16:colId xmlns:a16="http://schemas.microsoft.com/office/drawing/2014/main" val="1791534899"/>
                    </a:ext>
                  </a:extLst>
                </a:gridCol>
                <a:gridCol w="952406">
                  <a:extLst>
                    <a:ext uri="{9D8B030D-6E8A-4147-A177-3AD203B41FA5}">
                      <a16:colId xmlns:a16="http://schemas.microsoft.com/office/drawing/2014/main" val="182353329"/>
                    </a:ext>
                  </a:extLst>
                </a:gridCol>
                <a:gridCol w="1161394">
                  <a:extLst>
                    <a:ext uri="{9D8B030D-6E8A-4147-A177-3AD203B41FA5}">
                      <a16:colId xmlns:a16="http://schemas.microsoft.com/office/drawing/2014/main" val="2634742679"/>
                    </a:ext>
                  </a:extLst>
                </a:gridCol>
                <a:gridCol w="889947">
                  <a:extLst>
                    <a:ext uri="{9D8B030D-6E8A-4147-A177-3AD203B41FA5}">
                      <a16:colId xmlns:a16="http://schemas.microsoft.com/office/drawing/2014/main" val="805648928"/>
                    </a:ext>
                  </a:extLst>
                </a:gridCol>
              </a:tblGrid>
              <a:tr h="602664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Old</a:t>
                      </a:r>
                    </a:p>
                    <a:p>
                      <a:r>
                        <a:rPr lang="en-GB" dirty="0"/>
                        <a:t>Auth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Old </a:t>
                      </a:r>
                    </a:p>
                    <a:p>
                      <a:r>
                        <a:rPr lang="en-GB" dirty="0"/>
                        <a:t>Hub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New</a:t>
                      </a:r>
                    </a:p>
                    <a:p>
                      <a:r>
                        <a:rPr lang="en-GB" dirty="0"/>
                        <a:t>Auth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New</a:t>
                      </a:r>
                    </a:p>
                    <a:p>
                      <a:r>
                        <a:rPr lang="en-GB" dirty="0"/>
                        <a:t>Hub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1375203"/>
                  </a:ext>
                </a:extLst>
              </a:tr>
              <a:tr h="487870">
                <a:tc>
                  <a:txBody>
                    <a:bodyPr/>
                    <a:lstStyle/>
                    <a:p>
                      <a:r>
                        <a:rPr lang="en-GB" sz="2800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1/5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/>
                        <a:t>1</a:t>
                      </a:r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/15</a:t>
                      </a:r>
                      <a:endParaRPr lang="en-GB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4/15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FF0000"/>
                          </a:solidFill>
                        </a:rPr>
                        <a:t>2/15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0181550"/>
                  </a:ext>
                </a:extLst>
              </a:tr>
              <a:tr h="487870">
                <a:tc>
                  <a:txBody>
                    <a:bodyPr/>
                    <a:lstStyle/>
                    <a:p>
                      <a:r>
                        <a:rPr lang="en-GB" sz="2800" b="1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2/15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2/15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6/15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98220"/>
                  </a:ext>
                </a:extLst>
              </a:tr>
              <a:tr h="487870">
                <a:tc>
                  <a:txBody>
                    <a:bodyPr/>
                    <a:lstStyle/>
                    <a:p>
                      <a:r>
                        <a:rPr lang="en-GB" sz="2800" b="1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1/3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1/15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12/15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4161191"/>
                  </a:ext>
                </a:extLst>
              </a:tr>
              <a:tr h="509563">
                <a:tc>
                  <a:txBody>
                    <a:bodyPr/>
                    <a:lstStyle/>
                    <a:p>
                      <a:r>
                        <a:rPr lang="en-GB" sz="2800" b="1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FF0000"/>
                          </a:solidFill>
                        </a:rPr>
                        <a:t>2/15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2/15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1/3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4421230"/>
                  </a:ext>
                </a:extLst>
              </a:tr>
              <a:tr h="542390">
                <a:tc>
                  <a:txBody>
                    <a:bodyPr/>
                    <a:lstStyle/>
                    <a:p>
                      <a:r>
                        <a:rPr lang="en-GB" sz="2800" b="1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/>
                        <a:t>1</a:t>
                      </a:r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/15</a:t>
                      </a:r>
                      <a:endParaRPr lang="en-GB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4/15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2/15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167511"/>
                  </a:ext>
                </a:extLst>
              </a:tr>
              <a:tr h="542390">
                <a:tc>
                  <a:txBody>
                    <a:bodyPr/>
                    <a:lstStyle/>
                    <a:p>
                      <a:r>
                        <a:rPr lang="en-GB" sz="2800" b="1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/>
                        <a:t>1</a:t>
                      </a:r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/15</a:t>
                      </a:r>
                      <a:endParaRPr lang="en-GB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2/15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4/15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7015181"/>
                  </a:ext>
                </a:extLst>
              </a:tr>
              <a:tr h="559682">
                <a:tc>
                  <a:txBody>
                    <a:bodyPr/>
                    <a:lstStyle/>
                    <a:p>
                      <a:r>
                        <a:rPr lang="en-GB" sz="2800" b="1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2/15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1250487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r>
                        <a:rPr lang="en-GB" sz="2800" b="1" dirty="0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/>
                        <a:t>1</a:t>
                      </a:r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/15</a:t>
                      </a:r>
                      <a:endParaRPr lang="en-GB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1/15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2/15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7994067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F520FD65-A1C4-0E7F-3602-BAC8193A2EEC}"/>
              </a:ext>
            </a:extLst>
          </p:cNvPr>
          <p:cNvSpPr txBox="1"/>
          <p:nvPr/>
        </p:nvSpPr>
        <p:spPr>
          <a:xfrm>
            <a:off x="4567550" y="1628800"/>
            <a:ext cx="43224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Compute node A’s new Hub score using old Auth score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25A313-6DD6-8F0B-7492-5AFB6C3787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9806" y="2636912"/>
            <a:ext cx="3626061" cy="3190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254513"/>
      </p:ext>
    </p:extLst>
  </p:cSld>
  <p:clrMapOvr>
    <a:masterClrMapping/>
  </p:clrMapOvr>
  <p:transition spd="slow">
    <p:zoom dir="in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09AD5-CD7D-FC3B-0BA6-1DEE357E5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Computer all the new hub score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B9F573-9CCD-28E3-ECF2-AE3403729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/>
              <a:t>CIS041-3 Advanced Information Technology</a:t>
            </a:r>
            <a:endParaRPr lang="en-US" dirty="0"/>
          </a:p>
        </p:txBody>
      </p:sp>
      <p:graphicFrame>
        <p:nvGraphicFramePr>
          <p:cNvPr id="10" name="Table 7">
            <a:extLst>
              <a:ext uri="{FF2B5EF4-FFF2-40B4-BE49-F238E27FC236}">
                <a16:creationId xmlns:a16="http://schemas.microsoft.com/office/drawing/2014/main" id="{607F1D5C-EF4C-F4DB-E3FA-09680AA3D0C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5153421"/>
              </p:ext>
            </p:extLst>
          </p:nvPr>
        </p:nvGraphicFramePr>
        <p:xfrm>
          <a:off x="245088" y="1597988"/>
          <a:ext cx="4322462" cy="487534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66309">
                  <a:extLst>
                    <a:ext uri="{9D8B030D-6E8A-4147-A177-3AD203B41FA5}">
                      <a16:colId xmlns:a16="http://schemas.microsoft.com/office/drawing/2014/main" val="380680901"/>
                    </a:ext>
                  </a:extLst>
                </a:gridCol>
                <a:gridCol w="952406">
                  <a:extLst>
                    <a:ext uri="{9D8B030D-6E8A-4147-A177-3AD203B41FA5}">
                      <a16:colId xmlns:a16="http://schemas.microsoft.com/office/drawing/2014/main" val="1791534899"/>
                    </a:ext>
                  </a:extLst>
                </a:gridCol>
                <a:gridCol w="952406">
                  <a:extLst>
                    <a:ext uri="{9D8B030D-6E8A-4147-A177-3AD203B41FA5}">
                      <a16:colId xmlns:a16="http://schemas.microsoft.com/office/drawing/2014/main" val="182353329"/>
                    </a:ext>
                  </a:extLst>
                </a:gridCol>
                <a:gridCol w="1161394">
                  <a:extLst>
                    <a:ext uri="{9D8B030D-6E8A-4147-A177-3AD203B41FA5}">
                      <a16:colId xmlns:a16="http://schemas.microsoft.com/office/drawing/2014/main" val="2634742679"/>
                    </a:ext>
                  </a:extLst>
                </a:gridCol>
                <a:gridCol w="889947">
                  <a:extLst>
                    <a:ext uri="{9D8B030D-6E8A-4147-A177-3AD203B41FA5}">
                      <a16:colId xmlns:a16="http://schemas.microsoft.com/office/drawing/2014/main" val="805648928"/>
                    </a:ext>
                  </a:extLst>
                </a:gridCol>
              </a:tblGrid>
              <a:tr h="602664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Old</a:t>
                      </a:r>
                    </a:p>
                    <a:p>
                      <a:r>
                        <a:rPr lang="en-GB" dirty="0"/>
                        <a:t>Auth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Old </a:t>
                      </a:r>
                    </a:p>
                    <a:p>
                      <a:r>
                        <a:rPr lang="en-GB" dirty="0"/>
                        <a:t>Hub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New</a:t>
                      </a:r>
                    </a:p>
                    <a:p>
                      <a:r>
                        <a:rPr lang="en-GB" dirty="0"/>
                        <a:t>Auth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New</a:t>
                      </a:r>
                    </a:p>
                    <a:p>
                      <a:r>
                        <a:rPr lang="en-GB" dirty="0"/>
                        <a:t>Hub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1375203"/>
                  </a:ext>
                </a:extLst>
              </a:tr>
              <a:tr h="487870">
                <a:tc>
                  <a:txBody>
                    <a:bodyPr/>
                    <a:lstStyle/>
                    <a:p>
                      <a:r>
                        <a:rPr lang="en-GB" sz="2800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1/5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/>
                        <a:t>1</a:t>
                      </a:r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/15</a:t>
                      </a:r>
                      <a:endParaRPr lang="en-GB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4/15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2/15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0181550"/>
                  </a:ext>
                </a:extLst>
              </a:tr>
              <a:tr h="487870">
                <a:tc>
                  <a:txBody>
                    <a:bodyPr/>
                    <a:lstStyle/>
                    <a:p>
                      <a:r>
                        <a:rPr lang="en-GB" sz="2800" b="1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2/15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2/15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6/15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FF0000"/>
                          </a:solidFill>
                        </a:rPr>
                        <a:t>2/5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98220"/>
                  </a:ext>
                </a:extLst>
              </a:tr>
              <a:tr h="487870">
                <a:tc>
                  <a:txBody>
                    <a:bodyPr/>
                    <a:lstStyle/>
                    <a:p>
                      <a:r>
                        <a:rPr lang="en-GB" sz="2800" b="1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FF0000"/>
                          </a:solidFill>
                        </a:rPr>
                        <a:t>1/3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1/15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12/15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4161191"/>
                  </a:ext>
                </a:extLst>
              </a:tr>
              <a:tr h="509563">
                <a:tc>
                  <a:txBody>
                    <a:bodyPr/>
                    <a:lstStyle/>
                    <a:p>
                      <a:r>
                        <a:rPr lang="en-GB" sz="2800" b="1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2/15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2/15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1/3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4421230"/>
                  </a:ext>
                </a:extLst>
              </a:tr>
              <a:tr h="542390">
                <a:tc>
                  <a:txBody>
                    <a:bodyPr/>
                    <a:lstStyle/>
                    <a:p>
                      <a:r>
                        <a:rPr lang="en-GB" sz="2800" b="1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FF0000"/>
                          </a:solidFill>
                        </a:rPr>
                        <a:t>1/15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4/15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2/15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167511"/>
                  </a:ext>
                </a:extLst>
              </a:tr>
              <a:tr h="542390">
                <a:tc>
                  <a:txBody>
                    <a:bodyPr/>
                    <a:lstStyle/>
                    <a:p>
                      <a:r>
                        <a:rPr lang="en-GB" sz="2800" b="1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/>
                        <a:t>1</a:t>
                      </a:r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/15</a:t>
                      </a:r>
                      <a:endParaRPr lang="en-GB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2/15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4/15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7015181"/>
                  </a:ext>
                </a:extLst>
              </a:tr>
              <a:tr h="559682">
                <a:tc>
                  <a:txBody>
                    <a:bodyPr/>
                    <a:lstStyle/>
                    <a:p>
                      <a:r>
                        <a:rPr lang="en-GB" sz="2800" b="1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2/15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1250487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r>
                        <a:rPr lang="en-GB" sz="2800" b="1" dirty="0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/>
                        <a:t>1</a:t>
                      </a:r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/15</a:t>
                      </a:r>
                      <a:endParaRPr lang="en-GB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1/15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2/15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7994067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F520FD65-A1C4-0E7F-3602-BAC8193A2EEC}"/>
              </a:ext>
            </a:extLst>
          </p:cNvPr>
          <p:cNvSpPr txBox="1"/>
          <p:nvPr/>
        </p:nvSpPr>
        <p:spPr>
          <a:xfrm>
            <a:off x="4567550" y="1628800"/>
            <a:ext cx="43224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Compute node B’s new Hub score using old Auth score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BE03A2-B436-4708-AF1E-FF74A32260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2040" y="2708920"/>
            <a:ext cx="3540252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941536"/>
      </p:ext>
    </p:extLst>
  </p:cSld>
  <p:clrMapOvr>
    <a:masterClrMapping/>
  </p:clrMapOvr>
  <p:transition spd="slow">
    <p:zoom dir="in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09AD5-CD7D-FC3B-0BA6-1DEE357E5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Computer all the new hub score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B9F573-9CCD-28E3-ECF2-AE3403729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/>
              <a:t>CIS041-3 Advanced Information Technology</a:t>
            </a:r>
            <a:endParaRPr lang="en-US" dirty="0"/>
          </a:p>
        </p:txBody>
      </p:sp>
      <p:graphicFrame>
        <p:nvGraphicFramePr>
          <p:cNvPr id="10" name="Table 7">
            <a:extLst>
              <a:ext uri="{FF2B5EF4-FFF2-40B4-BE49-F238E27FC236}">
                <a16:creationId xmlns:a16="http://schemas.microsoft.com/office/drawing/2014/main" id="{607F1D5C-EF4C-F4DB-E3FA-09680AA3D0C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6388525"/>
              </p:ext>
            </p:extLst>
          </p:nvPr>
        </p:nvGraphicFramePr>
        <p:xfrm>
          <a:off x="245088" y="1597988"/>
          <a:ext cx="4322462" cy="487534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66309">
                  <a:extLst>
                    <a:ext uri="{9D8B030D-6E8A-4147-A177-3AD203B41FA5}">
                      <a16:colId xmlns:a16="http://schemas.microsoft.com/office/drawing/2014/main" val="380680901"/>
                    </a:ext>
                  </a:extLst>
                </a:gridCol>
                <a:gridCol w="952406">
                  <a:extLst>
                    <a:ext uri="{9D8B030D-6E8A-4147-A177-3AD203B41FA5}">
                      <a16:colId xmlns:a16="http://schemas.microsoft.com/office/drawing/2014/main" val="1791534899"/>
                    </a:ext>
                  </a:extLst>
                </a:gridCol>
                <a:gridCol w="952406">
                  <a:extLst>
                    <a:ext uri="{9D8B030D-6E8A-4147-A177-3AD203B41FA5}">
                      <a16:colId xmlns:a16="http://schemas.microsoft.com/office/drawing/2014/main" val="182353329"/>
                    </a:ext>
                  </a:extLst>
                </a:gridCol>
                <a:gridCol w="1161394">
                  <a:extLst>
                    <a:ext uri="{9D8B030D-6E8A-4147-A177-3AD203B41FA5}">
                      <a16:colId xmlns:a16="http://schemas.microsoft.com/office/drawing/2014/main" val="2634742679"/>
                    </a:ext>
                  </a:extLst>
                </a:gridCol>
                <a:gridCol w="889947">
                  <a:extLst>
                    <a:ext uri="{9D8B030D-6E8A-4147-A177-3AD203B41FA5}">
                      <a16:colId xmlns:a16="http://schemas.microsoft.com/office/drawing/2014/main" val="805648928"/>
                    </a:ext>
                  </a:extLst>
                </a:gridCol>
              </a:tblGrid>
              <a:tr h="602664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Old</a:t>
                      </a:r>
                    </a:p>
                    <a:p>
                      <a:r>
                        <a:rPr lang="en-GB" dirty="0"/>
                        <a:t>Auth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Old </a:t>
                      </a:r>
                    </a:p>
                    <a:p>
                      <a:r>
                        <a:rPr lang="en-GB" dirty="0"/>
                        <a:t>Hub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New</a:t>
                      </a:r>
                    </a:p>
                    <a:p>
                      <a:r>
                        <a:rPr lang="en-GB" dirty="0"/>
                        <a:t>Auth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New</a:t>
                      </a:r>
                    </a:p>
                    <a:p>
                      <a:r>
                        <a:rPr lang="en-GB" dirty="0"/>
                        <a:t>Hub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1375203"/>
                  </a:ext>
                </a:extLst>
              </a:tr>
              <a:tr h="487870">
                <a:tc>
                  <a:txBody>
                    <a:bodyPr/>
                    <a:lstStyle/>
                    <a:p>
                      <a:r>
                        <a:rPr lang="en-GB" sz="2800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1/5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/>
                        <a:t>1</a:t>
                      </a:r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/15</a:t>
                      </a:r>
                      <a:endParaRPr lang="en-GB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4/15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2/15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0181550"/>
                  </a:ext>
                </a:extLst>
              </a:tr>
              <a:tr h="498466">
                <a:tc>
                  <a:txBody>
                    <a:bodyPr/>
                    <a:lstStyle/>
                    <a:p>
                      <a:r>
                        <a:rPr lang="en-GB" sz="2800" b="1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2/15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2/15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6/15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2/5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98220"/>
                  </a:ext>
                </a:extLst>
              </a:tr>
              <a:tr h="487870">
                <a:tc>
                  <a:txBody>
                    <a:bodyPr/>
                    <a:lstStyle/>
                    <a:p>
                      <a:r>
                        <a:rPr lang="en-GB" sz="2800" b="1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1/3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1/15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12/15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1/5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4161191"/>
                  </a:ext>
                </a:extLst>
              </a:tr>
              <a:tr h="509563">
                <a:tc>
                  <a:txBody>
                    <a:bodyPr/>
                    <a:lstStyle/>
                    <a:p>
                      <a:r>
                        <a:rPr lang="en-GB" sz="2800" b="1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2/15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2/15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1/3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/>
                        <a:t>7/15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4421230"/>
                  </a:ext>
                </a:extLst>
              </a:tr>
              <a:tr h="542390"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1/15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4/15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2/15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/>
                        <a:t>2/3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167511"/>
                  </a:ext>
                </a:extLst>
              </a:tr>
              <a:tr h="542390">
                <a:tc>
                  <a:txBody>
                    <a:bodyPr/>
                    <a:lstStyle/>
                    <a:p>
                      <a:r>
                        <a:rPr lang="en-GB" sz="2800" b="1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/>
                        <a:t>1</a:t>
                      </a:r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/15</a:t>
                      </a:r>
                      <a:endParaRPr lang="en-GB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2/15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4/15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/>
                        <a:t>2/5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7015181"/>
                  </a:ext>
                </a:extLst>
              </a:tr>
              <a:tr h="559682">
                <a:tc>
                  <a:txBody>
                    <a:bodyPr/>
                    <a:lstStyle/>
                    <a:p>
                      <a:r>
                        <a:rPr lang="en-GB" sz="2800" b="1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2/15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/>
                        <a:t>8/15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1250487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r>
                        <a:rPr lang="en-GB" sz="2800" b="1" dirty="0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/>
                        <a:t>1</a:t>
                      </a:r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/15</a:t>
                      </a:r>
                      <a:endParaRPr lang="en-GB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1/15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2/15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1/5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7994067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F520FD65-A1C4-0E7F-3602-BAC8193A2EEC}"/>
              </a:ext>
            </a:extLst>
          </p:cNvPr>
          <p:cNvSpPr txBox="1"/>
          <p:nvPr/>
        </p:nvSpPr>
        <p:spPr>
          <a:xfrm>
            <a:off x="4567550" y="1628800"/>
            <a:ext cx="43224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Repeat for all other notes.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29C8B5-CD71-5F08-0CE9-C2DAAEB9E3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16016" y="2741316"/>
            <a:ext cx="3768819" cy="310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79304"/>
      </p:ext>
    </p:extLst>
  </p:cSld>
  <p:clrMapOvr>
    <a:masterClrMapping/>
  </p:clrMapOvr>
  <p:transition spd="slow">
    <p:zoom dir="in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09AD5-CD7D-FC3B-0BA6-1DEE357E5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0552" y="235840"/>
            <a:ext cx="7566992" cy="685800"/>
          </a:xfrm>
        </p:spPr>
        <p:txBody>
          <a:bodyPr/>
          <a:lstStyle/>
          <a:p>
            <a:r>
              <a:rPr lang="en-GB" dirty="0"/>
              <a:t>Normalize a(</a:t>
            </a:r>
            <a:r>
              <a:rPr lang="en-GB" i="1" dirty="0" err="1"/>
              <a:t>i</a:t>
            </a:r>
            <a:r>
              <a:rPr lang="en-GB" dirty="0"/>
              <a:t>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B9F573-9CCD-28E3-ECF2-AE3403729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/>
              <a:t>CIS041-3 Advanced Information Technology</a:t>
            </a:r>
            <a:endParaRPr lang="en-US" dirty="0"/>
          </a:p>
        </p:txBody>
      </p:sp>
      <p:graphicFrame>
        <p:nvGraphicFramePr>
          <p:cNvPr id="10" name="Table 7">
            <a:extLst>
              <a:ext uri="{FF2B5EF4-FFF2-40B4-BE49-F238E27FC236}">
                <a16:creationId xmlns:a16="http://schemas.microsoft.com/office/drawing/2014/main" id="{607F1D5C-EF4C-F4DB-E3FA-09680AA3D0CF}"/>
              </a:ext>
            </a:extLst>
          </p:cNvPr>
          <p:cNvGraphicFramePr>
            <a:graphicFrameLocks/>
          </p:cNvGraphicFramePr>
          <p:nvPr/>
        </p:nvGraphicFramePr>
        <p:xfrm>
          <a:off x="245088" y="1597988"/>
          <a:ext cx="4322462" cy="487534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66309">
                  <a:extLst>
                    <a:ext uri="{9D8B030D-6E8A-4147-A177-3AD203B41FA5}">
                      <a16:colId xmlns:a16="http://schemas.microsoft.com/office/drawing/2014/main" val="380680901"/>
                    </a:ext>
                  </a:extLst>
                </a:gridCol>
                <a:gridCol w="952406">
                  <a:extLst>
                    <a:ext uri="{9D8B030D-6E8A-4147-A177-3AD203B41FA5}">
                      <a16:colId xmlns:a16="http://schemas.microsoft.com/office/drawing/2014/main" val="1791534899"/>
                    </a:ext>
                  </a:extLst>
                </a:gridCol>
                <a:gridCol w="952406">
                  <a:extLst>
                    <a:ext uri="{9D8B030D-6E8A-4147-A177-3AD203B41FA5}">
                      <a16:colId xmlns:a16="http://schemas.microsoft.com/office/drawing/2014/main" val="182353329"/>
                    </a:ext>
                  </a:extLst>
                </a:gridCol>
                <a:gridCol w="1161394">
                  <a:extLst>
                    <a:ext uri="{9D8B030D-6E8A-4147-A177-3AD203B41FA5}">
                      <a16:colId xmlns:a16="http://schemas.microsoft.com/office/drawing/2014/main" val="2634742679"/>
                    </a:ext>
                  </a:extLst>
                </a:gridCol>
                <a:gridCol w="889947">
                  <a:extLst>
                    <a:ext uri="{9D8B030D-6E8A-4147-A177-3AD203B41FA5}">
                      <a16:colId xmlns:a16="http://schemas.microsoft.com/office/drawing/2014/main" val="805648928"/>
                    </a:ext>
                  </a:extLst>
                </a:gridCol>
              </a:tblGrid>
              <a:tr h="602664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Old</a:t>
                      </a:r>
                    </a:p>
                    <a:p>
                      <a:r>
                        <a:rPr lang="en-GB" dirty="0"/>
                        <a:t>Auth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Old </a:t>
                      </a:r>
                    </a:p>
                    <a:p>
                      <a:r>
                        <a:rPr lang="en-GB" dirty="0"/>
                        <a:t>Hub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New</a:t>
                      </a:r>
                    </a:p>
                    <a:p>
                      <a:r>
                        <a:rPr lang="en-GB" dirty="0"/>
                        <a:t>Auth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New</a:t>
                      </a:r>
                    </a:p>
                    <a:p>
                      <a:r>
                        <a:rPr lang="en-GB" dirty="0"/>
                        <a:t>Hub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1375203"/>
                  </a:ext>
                </a:extLst>
              </a:tr>
              <a:tr h="487870">
                <a:tc>
                  <a:txBody>
                    <a:bodyPr/>
                    <a:lstStyle/>
                    <a:p>
                      <a:r>
                        <a:rPr lang="en-GB" sz="2800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1/5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/>
                        <a:t>1</a:t>
                      </a:r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/15</a:t>
                      </a:r>
                      <a:endParaRPr lang="en-GB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4/15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2/15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0181550"/>
                  </a:ext>
                </a:extLst>
              </a:tr>
              <a:tr h="498466">
                <a:tc>
                  <a:txBody>
                    <a:bodyPr/>
                    <a:lstStyle/>
                    <a:p>
                      <a:r>
                        <a:rPr lang="en-GB" sz="2800" b="1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2/15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2/15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6/15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2/5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98220"/>
                  </a:ext>
                </a:extLst>
              </a:tr>
              <a:tr h="487870">
                <a:tc>
                  <a:txBody>
                    <a:bodyPr/>
                    <a:lstStyle/>
                    <a:p>
                      <a:r>
                        <a:rPr lang="en-GB" sz="2800" b="1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1/3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1/15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12/15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1/5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4161191"/>
                  </a:ext>
                </a:extLst>
              </a:tr>
              <a:tr h="509563">
                <a:tc>
                  <a:txBody>
                    <a:bodyPr/>
                    <a:lstStyle/>
                    <a:p>
                      <a:r>
                        <a:rPr lang="en-GB" sz="2800" b="1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2/15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2/15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1/3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/>
                        <a:t>7/15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4421230"/>
                  </a:ext>
                </a:extLst>
              </a:tr>
              <a:tr h="542390"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1/15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4/15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2/15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/>
                        <a:t>2/3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167511"/>
                  </a:ext>
                </a:extLst>
              </a:tr>
              <a:tr h="542390">
                <a:tc>
                  <a:txBody>
                    <a:bodyPr/>
                    <a:lstStyle/>
                    <a:p>
                      <a:r>
                        <a:rPr lang="en-GB" sz="2800" b="1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/>
                        <a:t>1</a:t>
                      </a:r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/15</a:t>
                      </a:r>
                      <a:endParaRPr lang="en-GB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2/15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4/15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/>
                        <a:t>2/5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7015181"/>
                  </a:ext>
                </a:extLst>
              </a:tr>
              <a:tr h="559682">
                <a:tc>
                  <a:txBody>
                    <a:bodyPr/>
                    <a:lstStyle/>
                    <a:p>
                      <a:r>
                        <a:rPr lang="en-GB" sz="2800" b="1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2/15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/>
                        <a:t>8/15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1250487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r>
                        <a:rPr lang="en-GB" sz="2800" b="1" dirty="0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/>
                        <a:t>1</a:t>
                      </a:r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/15</a:t>
                      </a:r>
                      <a:endParaRPr lang="en-GB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1/15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2/15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1/5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7994067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4F29C8B5-CD71-5F08-0CE9-C2DAAEB9E3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16016" y="1876787"/>
            <a:ext cx="3768819" cy="310442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F5641A9-63A0-B8E9-8DE0-F7EC8BFFFE27}"/>
              </a:ext>
            </a:extLst>
          </p:cNvPr>
          <p:cNvSpPr/>
          <p:nvPr/>
        </p:nvSpPr>
        <p:spPr bwMode="auto">
          <a:xfrm>
            <a:off x="2555776" y="2276872"/>
            <a:ext cx="1080120" cy="4207272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4BBAEBA-DF37-1215-D046-988EA091DE83}"/>
                  </a:ext>
                </a:extLst>
              </p:cNvPr>
              <p:cNvSpPr txBox="1"/>
              <p:nvPr/>
            </p:nvSpPr>
            <p:spPr>
              <a:xfrm>
                <a:off x="5004048" y="5373216"/>
                <a:ext cx="3894864" cy="4430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Normalize: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GB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𝑵</m:t>
                        </m:r>
                      </m:sub>
                      <m:sup/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GB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skw"/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𝟑𝟓</m:t>
                        </m:r>
                      </m:num>
                      <m:den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en-GB" dirty="0"/>
                  <a:t>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4BBAEBA-DF37-1215-D046-988EA091DE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5373216"/>
                <a:ext cx="3894864" cy="443006"/>
              </a:xfrm>
              <a:prstGeom prst="rect">
                <a:avLst/>
              </a:prstGeom>
              <a:blipFill>
                <a:blip r:embed="rId4"/>
                <a:stretch>
                  <a:fillRect l="-2034" t="-120548" r="-11737" b="-18356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9641425"/>
      </p:ext>
    </p:extLst>
  </p:cSld>
  <p:clrMapOvr>
    <a:masterClrMapping/>
  </p:clrMapOvr>
  <p:transition spd="slow">
    <p:zoom dir="in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8309AD5-CD7D-FC3B-0BA6-1DEE357E5CF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220552" y="235840"/>
                <a:ext cx="7566992" cy="685800"/>
              </a:xfrm>
            </p:spPr>
            <p:txBody>
              <a:bodyPr/>
              <a:lstStyle/>
              <a:p>
                <a:r>
                  <a:rPr lang="en-GB" dirty="0"/>
                  <a:t>Update all new a(</a:t>
                </a:r>
                <a:r>
                  <a:rPr lang="en-GB" i="1" dirty="0" err="1"/>
                  <a:t>i</a:t>
                </a:r>
                <a:r>
                  <a:rPr lang="en-GB" dirty="0"/>
                  <a:t>)=a(</a:t>
                </a:r>
                <a:r>
                  <a:rPr lang="en-GB" i="1" dirty="0" err="1"/>
                  <a:t>i</a:t>
                </a:r>
                <a:r>
                  <a:rPr lang="en-GB" dirty="0"/>
                  <a:t>)/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GB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𝑵</m:t>
                        </m:r>
                      </m:sub>
                      <m:sup/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8309AD5-CD7D-FC3B-0BA6-1DEE357E5CF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220552" y="235840"/>
                <a:ext cx="7566992" cy="685800"/>
              </a:xfrm>
              <a:blipFill>
                <a:blip r:embed="rId2"/>
                <a:stretch>
                  <a:fillRect t="-11607" b="-294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B9F573-9CCD-28E3-ECF2-AE3403729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/>
              <a:t>CIS041-3 Advanced Information Technology</a:t>
            </a:r>
            <a:endParaRPr lang="en-US" dirty="0"/>
          </a:p>
        </p:txBody>
      </p:sp>
      <p:graphicFrame>
        <p:nvGraphicFramePr>
          <p:cNvPr id="10" name="Table 7">
            <a:extLst>
              <a:ext uri="{FF2B5EF4-FFF2-40B4-BE49-F238E27FC236}">
                <a16:creationId xmlns:a16="http://schemas.microsoft.com/office/drawing/2014/main" id="{607F1D5C-EF4C-F4DB-E3FA-09680AA3D0C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4321776"/>
              </p:ext>
            </p:extLst>
          </p:nvPr>
        </p:nvGraphicFramePr>
        <p:xfrm>
          <a:off x="245088" y="1597988"/>
          <a:ext cx="4322462" cy="487534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66309">
                  <a:extLst>
                    <a:ext uri="{9D8B030D-6E8A-4147-A177-3AD203B41FA5}">
                      <a16:colId xmlns:a16="http://schemas.microsoft.com/office/drawing/2014/main" val="380680901"/>
                    </a:ext>
                  </a:extLst>
                </a:gridCol>
                <a:gridCol w="952406">
                  <a:extLst>
                    <a:ext uri="{9D8B030D-6E8A-4147-A177-3AD203B41FA5}">
                      <a16:colId xmlns:a16="http://schemas.microsoft.com/office/drawing/2014/main" val="1791534899"/>
                    </a:ext>
                  </a:extLst>
                </a:gridCol>
                <a:gridCol w="952406">
                  <a:extLst>
                    <a:ext uri="{9D8B030D-6E8A-4147-A177-3AD203B41FA5}">
                      <a16:colId xmlns:a16="http://schemas.microsoft.com/office/drawing/2014/main" val="182353329"/>
                    </a:ext>
                  </a:extLst>
                </a:gridCol>
                <a:gridCol w="1161394">
                  <a:extLst>
                    <a:ext uri="{9D8B030D-6E8A-4147-A177-3AD203B41FA5}">
                      <a16:colId xmlns:a16="http://schemas.microsoft.com/office/drawing/2014/main" val="2634742679"/>
                    </a:ext>
                  </a:extLst>
                </a:gridCol>
                <a:gridCol w="889947">
                  <a:extLst>
                    <a:ext uri="{9D8B030D-6E8A-4147-A177-3AD203B41FA5}">
                      <a16:colId xmlns:a16="http://schemas.microsoft.com/office/drawing/2014/main" val="805648928"/>
                    </a:ext>
                  </a:extLst>
                </a:gridCol>
              </a:tblGrid>
              <a:tr h="602664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Old</a:t>
                      </a:r>
                    </a:p>
                    <a:p>
                      <a:r>
                        <a:rPr lang="en-GB" dirty="0"/>
                        <a:t>Auth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Old </a:t>
                      </a:r>
                    </a:p>
                    <a:p>
                      <a:r>
                        <a:rPr lang="en-GB" dirty="0"/>
                        <a:t>Hub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New</a:t>
                      </a:r>
                    </a:p>
                    <a:p>
                      <a:r>
                        <a:rPr lang="en-GB" dirty="0"/>
                        <a:t>Auth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New</a:t>
                      </a:r>
                    </a:p>
                    <a:p>
                      <a:r>
                        <a:rPr lang="en-GB" dirty="0"/>
                        <a:t>Hub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1375203"/>
                  </a:ext>
                </a:extLst>
              </a:tr>
              <a:tr h="487870">
                <a:tc>
                  <a:txBody>
                    <a:bodyPr/>
                    <a:lstStyle/>
                    <a:p>
                      <a:r>
                        <a:rPr lang="en-GB" sz="2800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1/5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/>
                        <a:t>1</a:t>
                      </a:r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/15</a:t>
                      </a:r>
                      <a:endParaRPr lang="en-GB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4/35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2/15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0181550"/>
                  </a:ext>
                </a:extLst>
              </a:tr>
              <a:tr h="498466">
                <a:tc>
                  <a:txBody>
                    <a:bodyPr/>
                    <a:lstStyle/>
                    <a:p>
                      <a:r>
                        <a:rPr lang="en-GB" sz="2800" b="1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2/15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2/15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6/35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2/5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98220"/>
                  </a:ext>
                </a:extLst>
              </a:tr>
              <a:tr h="487870">
                <a:tc>
                  <a:txBody>
                    <a:bodyPr/>
                    <a:lstStyle/>
                    <a:p>
                      <a:r>
                        <a:rPr lang="en-GB" sz="2800" b="1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1/3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1/15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12/35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1/5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4161191"/>
                  </a:ext>
                </a:extLst>
              </a:tr>
              <a:tr h="509563">
                <a:tc>
                  <a:txBody>
                    <a:bodyPr/>
                    <a:lstStyle/>
                    <a:p>
                      <a:r>
                        <a:rPr lang="en-GB" sz="2800" b="1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2/15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2/15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1/7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/>
                        <a:t>7/15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4421230"/>
                  </a:ext>
                </a:extLst>
              </a:tr>
              <a:tr h="542390"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1/15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4/15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2/35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/>
                        <a:t>2/3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167511"/>
                  </a:ext>
                </a:extLst>
              </a:tr>
              <a:tr h="542390">
                <a:tc>
                  <a:txBody>
                    <a:bodyPr/>
                    <a:lstStyle/>
                    <a:p>
                      <a:r>
                        <a:rPr lang="en-GB" sz="2800" b="1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/>
                        <a:t>1</a:t>
                      </a:r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/15</a:t>
                      </a:r>
                      <a:endParaRPr lang="en-GB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2/15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4/35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/>
                        <a:t>2/5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7015181"/>
                  </a:ext>
                </a:extLst>
              </a:tr>
              <a:tr h="559682">
                <a:tc>
                  <a:txBody>
                    <a:bodyPr/>
                    <a:lstStyle/>
                    <a:p>
                      <a:r>
                        <a:rPr lang="en-GB" sz="2800" b="1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2/15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/>
                        <a:t>8/15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1250487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r>
                        <a:rPr lang="en-GB" sz="2800" b="1" dirty="0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/>
                        <a:t>1</a:t>
                      </a:r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/15</a:t>
                      </a:r>
                      <a:endParaRPr lang="en-GB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1/15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2/35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1/5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7994067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4F29C8B5-CD71-5F08-0CE9-C2DAAEB9E3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16016" y="1876787"/>
            <a:ext cx="3768819" cy="310442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F5641A9-63A0-B8E9-8DE0-F7EC8BFFFE27}"/>
              </a:ext>
            </a:extLst>
          </p:cNvPr>
          <p:cNvSpPr/>
          <p:nvPr/>
        </p:nvSpPr>
        <p:spPr bwMode="auto">
          <a:xfrm>
            <a:off x="2555776" y="2276872"/>
            <a:ext cx="1080120" cy="4207272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4BBAEBA-DF37-1215-D046-988EA091DE83}"/>
                  </a:ext>
                </a:extLst>
              </p:cNvPr>
              <p:cNvSpPr txBox="1"/>
              <p:nvPr/>
            </p:nvSpPr>
            <p:spPr>
              <a:xfrm>
                <a:off x="5088257" y="5495783"/>
                <a:ext cx="3024336" cy="4430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𝒂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</m:d>
                    <m:r>
                      <a:rPr lang="en-GB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𝒂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</m:d>
                    <m:r>
                      <a:rPr lang="en-GB" b="1" i="1" smtClean="0">
                        <a:latin typeface="Cambria Math" panose="02040503050406030204" pitchFamily="18" charset="0"/>
                      </a:rPr>
                      <m:t>/</m:t>
                    </m:r>
                    <m:f>
                      <m:fPr>
                        <m:type m:val="skw"/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𝟑𝟓</m:t>
                        </m:r>
                      </m:num>
                      <m:den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en-GB" dirty="0"/>
                  <a:t>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4BBAEBA-DF37-1215-D046-988EA091DE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8257" y="5495783"/>
                <a:ext cx="3024336" cy="443006"/>
              </a:xfrm>
              <a:prstGeom prst="rect">
                <a:avLst/>
              </a:prstGeom>
              <a:blipFill>
                <a:blip r:embed="rId5"/>
                <a:stretch>
                  <a:fillRect t="-116667" b="-18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0437361"/>
      </p:ext>
    </p:extLst>
  </p:cSld>
  <p:clrMapOvr>
    <a:masterClrMapping/>
  </p:clrMapOvr>
  <p:transition spd="slow">
    <p:zoom dir="in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09AD5-CD7D-FC3B-0BA6-1DEE357E5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0552" y="235840"/>
            <a:ext cx="7566992" cy="685800"/>
          </a:xfrm>
        </p:spPr>
        <p:txBody>
          <a:bodyPr/>
          <a:lstStyle/>
          <a:p>
            <a:r>
              <a:rPr lang="en-GB" dirty="0"/>
              <a:t>Normalize h(</a:t>
            </a:r>
            <a:r>
              <a:rPr lang="en-GB" i="1" dirty="0" err="1"/>
              <a:t>i</a:t>
            </a:r>
            <a:r>
              <a:rPr lang="en-GB" dirty="0"/>
              <a:t>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B9F573-9CCD-28E3-ECF2-AE3403729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/>
              <a:t>CIS041-3 Advanced Information Technology</a:t>
            </a:r>
            <a:endParaRPr lang="en-US" dirty="0"/>
          </a:p>
        </p:txBody>
      </p:sp>
      <p:graphicFrame>
        <p:nvGraphicFramePr>
          <p:cNvPr id="10" name="Table 7">
            <a:extLst>
              <a:ext uri="{FF2B5EF4-FFF2-40B4-BE49-F238E27FC236}">
                <a16:creationId xmlns:a16="http://schemas.microsoft.com/office/drawing/2014/main" id="{607F1D5C-EF4C-F4DB-E3FA-09680AA3D0CF}"/>
              </a:ext>
            </a:extLst>
          </p:cNvPr>
          <p:cNvGraphicFramePr>
            <a:graphicFrameLocks/>
          </p:cNvGraphicFramePr>
          <p:nvPr/>
        </p:nvGraphicFramePr>
        <p:xfrm>
          <a:off x="245088" y="1597988"/>
          <a:ext cx="4322462" cy="487534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66309">
                  <a:extLst>
                    <a:ext uri="{9D8B030D-6E8A-4147-A177-3AD203B41FA5}">
                      <a16:colId xmlns:a16="http://schemas.microsoft.com/office/drawing/2014/main" val="380680901"/>
                    </a:ext>
                  </a:extLst>
                </a:gridCol>
                <a:gridCol w="952406">
                  <a:extLst>
                    <a:ext uri="{9D8B030D-6E8A-4147-A177-3AD203B41FA5}">
                      <a16:colId xmlns:a16="http://schemas.microsoft.com/office/drawing/2014/main" val="1791534899"/>
                    </a:ext>
                  </a:extLst>
                </a:gridCol>
                <a:gridCol w="952406">
                  <a:extLst>
                    <a:ext uri="{9D8B030D-6E8A-4147-A177-3AD203B41FA5}">
                      <a16:colId xmlns:a16="http://schemas.microsoft.com/office/drawing/2014/main" val="182353329"/>
                    </a:ext>
                  </a:extLst>
                </a:gridCol>
                <a:gridCol w="1161394">
                  <a:extLst>
                    <a:ext uri="{9D8B030D-6E8A-4147-A177-3AD203B41FA5}">
                      <a16:colId xmlns:a16="http://schemas.microsoft.com/office/drawing/2014/main" val="2634742679"/>
                    </a:ext>
                  </a:extLst>
                </a:gridCol>
                <a:gridCol w="889947">
                  <a:extLst>
                    <a:ext uri="{9D8B030D-6E8A-4147-A177-3AD203B41FA5}">
                      <a16:colId xmlns:a16="http://schemas.microsoft.com/office/drawing/2014/main" val="805648928"/>
                    </a:ext>
                  </a:extLst>
                </a:gridCol>
              </a:tblGrid>
              <a:tr h="602664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Old</a:t>
                      </a:r>
                    </a:p>
                    <a:p>
                      <a:r>
                        <a:rPr lang="en-GB" dirty="0"/>
                        <a:t>Auth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Old </a:t>
                      </a:r>
                    </a:p>
                    <a:p>
                      <a:r>
                        <a:rPr lang="en-GB" dirty="0"/>
                        <a:t>Hub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New</a:t>
                      </a:r>
                    </a:p>
                    <a:p>
                      <a:r>
                        <a:rPr lang="en-GB" dirty="0"/>
                        <a:t>Auth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New</a:t>
                      </a:r>
                    </a:p>
                    <a:p>
                      <a:r>
                        <a:rPr lang="en-GB" dirty="0"/>
                        <a:t>Hub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1375203"/>
                  </a:ext>
                </a:extLst>
              </a:tr>
              <a:tr h="487870">
                <a:tc>
                  <a:txBody>
                    <a:bodyPr/>
                    <a:lstStyle/>
                    <a:p>
                      <a:r>
                        <a:rPr lang="en-GB" sz="2800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1/5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/>
                        <a:t>1</a:t>
                      </a:r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/15</a:t>
                      </a:r>
                      <a:endParaRPr lang="en-GB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4/15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2/15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0181550"/>
                  </a:ext>
                </a:extLst>
              </a:tr>
              <a:tr h="498466">
                <a:tc>
                  <a:txBody>
                    <a:bodyPr/>
                    <a:lstStyle/>
                    <a:p>
                      <a:r>
                        <a:rPr lang="en-GB" sz="2800" b="1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2/15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2/15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6/15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2/5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98220"/>
                  </a:ext>
                </a:extLst>
              </a:tr>
              <a:tr h="487870">
                <a:tc>
                  <a:txBody>
                    <a:bodyPr/>
                    <a:lstStyle/>
                    <a:p>
                      <a:r>
                        <a:rPr lang="en-GB" sz="2800" b="1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1/3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1/15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12/15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1/5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4161191"/>
                  </a:ext>
                </a:extLst>
              </a:tr>
              <a:tr h="509563">
                <a:tc>
                  <a:txBody>
                    <a:bodyPr/>
                    <a:lstStyle/>
                    <a:p>
                      <a:r>
                        <a:rPr lang="en-GB" sz="2800" b="1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2/15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2/15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1/3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/>
                        <a:t>7/15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4421230"/>
                  </a:ext>
                </a:extLst>
              </a:tr>
              <a:tr h="542390"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1/15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4/15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2/15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/>
                        <a:t>2/3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167511"/>
                  </a:ext>
                </a:extLst>
              </a:tr>
              <a:tr h="542390">
                <a:tc>
                  <a:txBody>
                    <a:bodyPr/>
                    <a:lstStyle/>
                    <a:p>
                      <a:r>
                        <a:rPr lang="en-GB" sz="2800" b="1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/>
                        <a:t>1</a:t>
                      </a:r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/15</a:t>
                      </a:r>
                      <a:endParaRPr lang="en-GB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2/15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4/15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/>
                        <a:t>2/5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7015181"/>
                  </a:ext>
                </a:extLst>
              </a:tr>
              <a:tr h="559682">
                <a:tc>
                  <a:txBody>
                    <a:bodyPr/>
                    <a:lstStyle/>
                    <a:p>
                      <a:r>
                        <a:rPr lang="en-GB" sz="2800" b="1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2/15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/>
                        <a:t>8/15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1250487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r>
                        <a:rPr lang="en-GB" sz="2800" b="1" dirty="0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/>
                        <a:t>1</a:t>
                      </a:r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/15</a:t>
                      </a:r>
                      <a:endParaRPr lang="en-GB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1/15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2/15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1/5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7994067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4F29C8B5-CD71-5F08-0CE9-C2DAAEB9E3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16016" y="1876787"/>
            <a:ext cx="3768819" cy="310442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F5641A9-63A0-B8E9-8DE0-F7EC8BFFFE27}"/>
              </a:ext>
            </a:extLst>
          </p:cNvPr>
          <p:cNvSpPr/>
          <p:nvPr/>
        </p:nvSpPr>
        <p:spPr bwMode="auto">
          <a:xfrm>
            <a:off x="3599893" y="2262185"/>
            <a:ext cx="1033233" cy="4207272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4BBAEBA-DF37-1215-D046-988EA091DE83}"/>
                  </a:ext>
                </a:extLst>
              </p:cNvPr>
              <p:cNvSpPr txBox="1"/>
              <p:nvPr/>
            </p:nvSpPr>
            <p:spPr>
              <a:xfrm>
                <a:off x="5004048" y="5373216"/>
                <a:ext cx="3894864" cy="7815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Normalize:</a:t>
                </a:r>
                <a:endParaRPr lang="en-GB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GB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𝑵</m:t>
                        </m:r>
                      </m:sub>
                      <m:sup/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𝒉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GB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skw"/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𝟒𝟓</m:t>
                        </m:r>
                      </m:num>
                      <m:den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𝟏𝟓</m:t>
                        </m:r>
                      </m:den>
                    </m:f>
                    <m:r>
                      <a:rPr lang="en-GB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GB" dirty="0"/>
                  <a:t>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4BBAEBA-DF37-1215-D046-988EA091DE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5373216"/>
                <a:ext cx="3894864" cy="781561"/>
              </a:xfrm>
              <a:prstGeom prst="rect">
                <a:avLst/>
              </a:prstGeom>
              <a:blipFill>
                <a:blip r:embed="rId4"/>
                <a:stretch>
                  <a:fillRect l="-10955" t="-25581" b="-10310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9322473"/>
      </p:ext>
    </p:extLst>
  </p:cSld>
  <p:clrMapOvr>
    <a:masterClrMapping/>
  </p:clrMapOvr>
  <p:transition spd="slow">
    <p:zoom dir="in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8309AD5-CD7D-FC3B-0BA6-1DEE357E5CF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220552" y="235840"/>
                <a:ext cx="7566992" cy="685800"/>
              </a:xfrm>
            </p:spPr>
            <p:txBody>
              <a:bodyPr/>
              <a:lstStyle/>
              <a:p>
                <a:r>
                  <a:rPr lang="en-GB" dirty="0"/>
                  <a:t>Update all new </a:t>
                </a:r>
                <a:r>
                  <a:rPr lang="en-GB" i="1" dirty="0"/>
                  <a:t>h</a:t>
                </a:r>
                <a:r>
                  <a:rPr lang="en-GB" dirty="0"/>
                  <a:t>(</a:t>
                </a:r>
                <a:r>
                  <a:rPr lang="en-GB" i="1" dirty="0" err="1"/>
                  <a:t>i</a:t>
                </a:r>
                <a:r>
                  <a:rPr lang="en-GB" dirty="0"/>
                  <a:t>)=</a:t>
                </a:r>
                <a:r>
                  <a:rPr lang="en-GB" i="1" dirty="0"/>
                  <a:t>h</a:t>
                </a:r>
                <a:r>
                  <a:rPr lang="en-GB" dirty="0"/>
                  <a:t>(</a:t>
                </a:r>
                <a:r>
                  <a:rPr lang="en-GB" i="1" dirty="0" err="1"/>
                  <a:t>i</a:t>
                </a:r>
                <a:r>
                  <a:rPr lang="en-GB" dirty="0"/>
                  <a:t>)/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GB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𝑵</m:t>
                        </m:r>
                      </m:sub>
                      <m:sup/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𝒉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8309AD5-CD7D-FC3B-0BA6-1DEE357E5CF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220552" y="235840"/>
                <a:ext cx="7566992" cy="685800"/>
              </a:xfrm>
              <a:blipFill>
                <a:blip r:embed="rId2"/>
                <a:stretch>
                  <a:fillRect l="-81" t="-11607" b="-294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B9F573-9CCD-28E3-ECF2-AE3403729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/>
              <a:t>CIS041-3 Advanced Information Technology</a:t>
            </a:r>
            <a:endParaRPr lang="en-US" dirty="0"/>
          </a:p>
        </p:txBody>
      </p:sp>
      <p:graphicFrame>
        <p:nvGraphicFramePr>
          <p:cNvPr id="10" name="Table 7">
            <a:extLst>
              <a:ext uri="{FF2B5EF4-FFF2-40B4-BE49-F238E27FC236}">
                <a16:creationId xmlns:a16="http://schemas.microsoft.com/office/drawing/2014/main" id="{607F1D5C-EF4C-F4DB-E3FA-09680AA3D0C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356099"/>
              </p:ext>
            </p:extLst>
          </p:nvPr>
        </p:nvGraphicFramePr>
        <p:xfrm>
          <a:off x="245088" y="1597988"/>
          <a:ext cx="4322462" cy="487534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66309">
                  <a:extLst>
                    <a:ext uri="{9D8B030D-6E8A-4147-A177-3AD203B41FA5}">
                      <a16:colId xmlns:a16="http://schemas.microsoft.com/office/drawing/2014/main" val="380680901"/>
                    </a:ext>
                  </a:extLst>
                </a:gridCol>
                <a:gridCol w="952406">
                  <a:extLst>
                    <a:ext uri="{9D8B030D-6E8A-4147-A177-3AD203B41FA5}">
                      <a16:colId xmlns:a16="http://schemas.microsoft.com/office/drawing/2014/main" val="1791534899"/>
                    </a:ext>
                  </a:extLst>
                </a:gridCol>
                <a:gridCol w="952406">
                  <a:extLst>
                    <a:ext uri="{9D8B030D-6E8A-4147-A177-3AD203B41FA5}">
                      <a16:colId xmlns:a16="http://schemas.microsoft.com/office/drawing/2014/main" val="182353329"/>
                    </a:ext>
                  </a:extLst>
                </a:gridCol>
                <a:gridCol w="1161394">
                  <a:extLst>
                    <a:ext uri="{9D8B030D-6E8A-4147-A177-3AD203B41FA5}">
                      <a16:colId xmlns:a16="http://schemas.microsoft.com/office/drawing/2014/main" val="2634742679"/>
                    </a:ext>
                  </a:extLst>
                </a:gridCol>
                <a:gridCol w="889947">
                  <a:extLst>
                    <a:ext uri="{9D8B030D-6E8A-4147-A177-3AD203B41FA5}">
                      <a16:colId xmlns:a16="http://schemas.microsoft.com/office/drawing/2014/main" val="805648928"/>
                    </a:ext>
                  </a:extLst>
                </a:gridCol>
              </a:tblGrid>
              <a:tr h="602664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Old</a:t>
                      </a:r>
                    </a:p>
                    <a:p>
                      <a:r>
                        <a:rPr lang="en-GB" dirty="0"/>
                        <a:t>Auth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Old </a:t>
                      </a:r>
                    </a:p>
                    <a:p>
                      <a:r>
                        <a:rPr lang="en-GB" dirty="0"/>
                        <a:t>Hub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New</a:t>
                      </a:r>
                    </a:p>
                    <a:p>
                      <a:r>
                        <a:rPr lang="en-GB" dirty="0"/>
                        <a:t>Auth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New</a:t>
                      </a:r>
                    </a:p>
                    <a:p>
                      <a:r>
                        <a:rPr lang="en-GB" dirty="0"/>
                        <a:t>Hub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1375203"/>
                  </a:ext>
                </a:extLst>
              </a:tr>
              <a:tr h="487870">
                <a:tc>
                  <a:txBody>
                    <a:bodyPr/>
                    <a:lstStyle/>
                    <a:p>
                      <a:r>
                        <a:rPr lang="en-GB" sz="2800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1/5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/>
                        <a:t>1</a:t>
                      </a:r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/15</a:t>
                      </a:r>
                      <a:endParaRPr lang="en-GB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4/35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2/45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0181550"/>
                  </a:ext>
                </a:extLst>
              </a:tr>
              <a:tr h="498466">
                <a:tc>
                  <a:txBody>
                    <a:bodyPr/>
                    <a:lstStyle/>
                    <a:p>
                      <a:r>
                        <a:rPr lang="en-GB" sz="2800" b="1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2/15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2/15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6/35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2/15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98220"/>
                  </a:ext>
                </a:extLst>
              </a:tr>
              <a:tr h="487870">
                <a:tc>
                  <a:txBody>
                    <a:bodyPr/>
                    <a:lstStyle/>
                    <a:p>
                      <a:r>
                        <a:rPr lang="en-GB" sz="2800" b="1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1/3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1/15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12/35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1/15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4161191"/>
                  </a:ext>
                </a:extLst>
              </a:tr>
              <a:tr h="509563">
                <a:tc>
                  <a:txBody>
                    <a:bodyPr/>
                    <a:lstStyle/>
                    <a:p>
                      <a:r>
                        <a:rPr lang="en-GB" sz="2800" b="1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2/15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2/15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1/7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/>
                        <a:t>7/45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4421230"/>
                  </a:ext>
                </a:extLst>
              </a:tr>
              <a:tr h="542390"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1/15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4/15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2/35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/>
                        <a:t>2/9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167511"/>
                  </a:ext>
                </a:extLst>
              </a:tr>
              <a:tr h="542390">
                <a:tc>
                  <a:txBody>
                    <a:bodyPr/>
                    <a:lstStyle/>
                    <a:p>
                      <a:r>
                        <a:rPr lang="en-GB" sz="2800" b="1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/>
                        <a:t>1</a:t>
                      </a:r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/15</a:t>
                      </a:r>
                      <a:endParaRPr lang="en-GB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2/15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4/35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/>
                        <a:t>2/15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7015181"/>
                  </a:ext>
                </a:extLst>
              </a:tr>
              <a:tr h="559682">
                <a:tc>
                  <a:txBody>
                    <a:bodyPr/>
                    <a:lstStyle/>
                    <a:p>
                      <a:r>
                        <a:rPr lang="en-GB" sz="2800" b="1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2/15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/>
                        <a:t>8/45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1250487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r>
                        <a:rPr lang="en-GB" sz="2800" b="1" dirty="0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/>
                        <a:t>1</a:t>
                      </a:r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/15</a:t>
                      </a:r>
                      <a:endParaRPr lang="en-GB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1/15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2/35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1/15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7994067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4F29C8B5-CD71-5F08-0CE9-C2DAAEB9E3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93828" y="2483446"/>
            <a:ext cx="3768819" cy="310442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F5641A9-63A0-B8E9-8DE0-F7EC8BFFFE27}"/>
              </a:ext>
            </a:extLst>
          </p:cNvPr>
          <p:cNvSpPr/>
          <p:nvPr/>
        </p:nvSpPr>
        <p:spPr bwMode="auto">
          <a:xfrm>
            <a:off x="3700569" y="2262185"/>
            <a:ext cx="866981" cy="4207272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6693979"/>
      </p:ext>
    </p:extLst>
  </p:cSld>
  <p:clrMapOvr>
    <a:masterClrMapping/>
  </p:clrMapOvr>
  <p:transition spd="slow">
    <p:zoom dir="in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30569-7D0F-A9A7-87FC-E0B457A92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00" y="225358"/>
            <a:ext cx="7711008" cy="685800"/>
          </a:xfrm>
        </p:spPr>
        <p:txBody>
          <a:bodyPr/>
          <a:lstStyle/>
          <a:p>
            <a:r>
              <a:rPr lang="en-GB" dirty="0"/>
              <a:t>Repeat the process to 6 iterations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365ADD9-AD11-4C24-ADD9-76CBA73CD3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1810" y="1673571"/>
            <a:ext cx="7784316" cy="4679950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D8DA5E-D359-299B-A532-1E8E346BC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/>
              <a:t>CIS041-3 Advanced Information Technology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67D709-D3C2-0BFB-04D0-FBEFA646D08A}"/>
              </a:ext>
            </a:extLst>
          </p:cNvPr>
          <p:cNvSpPr/>
          <p:nvPr/>
        </p:nvSpPr>
        <p:spPr bwMode="auto">
          <a:xfrm>
            <a:off x="2073424" y="2535902"/>
            <a:ext cx="720080" cy="1800200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EBAD9E5-5233-A717-624A-1F7CE4DDDA3A}"/>
              </a:ext>
            </a:extLst>
          </p:cNvPr>
          <p:cNvSpPr/>
          <p:nvPr/>
        </p:nvSpPr>
        <p:spPr bwMode="auto">
          <a:xfrm>
            <a:off x="2793504" y="2535902"/>
            <a:ext cx="720080" cy="1800200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DFBD66-B2EF-CD52-4BFD-72D041A177B6}"/>
              </a:ext>
            </a:extLst>
          </p:cNvPr>
          <p:cNvSpPr/>
          <p:nvPr/>
        </p:nvSpPr>
        <p:spPr bwMode="auto">
          <a:xfrm>
            <a:off x="3563888" y="2528900"/>
            <a:ext cx="720080" cy="1800200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EB7B688-5BC3-8018-7EDA-59A9CE9C9C2D}"/>
              </a:ext>
            </a:extLst>
          </p:cNvPr>
          <p:cNvSpPr/>
          <p:nvPr/>
        </p:nvSpPr>
        <p:spPr bwMode="auto">
          <a:xfrm>
            <a:off x="3531550" y="4468475"/>
            <a:ext cx="720080" cy="1800200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0A523A8-57EC-9137-C076-73C8DE0E0D6F}"/>
              </a:ext>
            </a:extLst>
          </p:cNvPr>
          <p:cNvSpPr/>
          <p:nvPr/>
        </p:nvSpPr>
        <p:spPr bwMode="auto">
          <a:xfrm>
            <a:off x="5089378" y="4475243"/>
            <a:ext cx="720080" cy="1800200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749B129-A401-4258-2910-EB227904410D}"/>
              </a:ext>
            </a:extLst>
          </p:cNvPr>
          <p:cNvSpPr/>
          <p:nvPr/>
        </p:nvSpPr>
        <p:spPr bwMode="auto">
          <a:xfrm>
            <a:off x="6528731" y="4475243"/>
            <a:ext cx="720080" cy="1800200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134B157-5B05-8220-49AF-3D11AB726F30}"/>
              </a:ext>
            </a:extLst>
          </p:cNvPr>
          <p:cNvSpPr txBox="1"/>
          <p:nvPr/>
        </p:nvSpPr>
        <p:spPr>
          <a:xfrm>
            <a:off x="586130" y="1227496"/>
            <a:ext cx="452399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Some score continue changing</a:t>
            </a:r>
          </a:p>
        </p:txBody>
      </p:sp>
    </p:spTree>
    <p:extLst>
      <p:ext uri="{BB962C8B-B14F-4D97-AF65-F5344CB8AC3E}">
        <p14:creationId xmlns:p14="http://schemas.microsoft.com/office/powerpoint/2010/main" val="1227789696"/>
      </p:ext>
    </p:extLst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3B788-85F7-B8AD-E8F7-F7D5DCA58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HITS</a:t>
            </a:r>
            <a:br>
              <a:rPr lang="en-GB" dirty="0"/>
            </a:br>
            <a:r>
              <a:rPr lang="en-GB" dirty="0"/>
              <a:t>- </a:t>
            </a:r>
            <a:r>
              <a:rPr lang="en-GB" sz="3200" dirty="0"/>
              <a:t>Hyperlink-Induced Topic Search 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220A37-AE67-9B58-ABAC-84A05E998B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https://www.youtube.com/watch?v=-kiKUYM9Qq8&amp;t=22s </a:t>
            </a:r>
          </a:p>
          <a:p>
            <a:r>
              <a:rPr lang="en-GB" dirty="0"/>
              <a:t>Different way of define importance of a web page. By Hubs &amp; Authorities</a:t>
            </a:r>
          </a:p>
        </p:txBody>
      </p:sp>
    </p:spTree>
    <p:extLst>
      <p:ext uri="{BB962C8B-B14F-4D97-AF65-F5344CB8AC3E}">
        <p14:creationId xmlns:p14="http://schemas.microsoft.com/office/powerpoint/2010/main" val="829906089"/>
      </p:ext>
    </p:extLst>
  </p:cSld>
  <p:clrMapOvr>
    <a:masterClrMapping/>
  </p:clrMapOvr>
  <p:transition spd="slow">
    <p:zoom dir="in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A9E16-536E-9E37-24F9-6E8FFEB0B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Continue iterations…..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9ABB6BD-E1CA-0958-88F3-72F44B2BD4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628800"/>
            <a:ext cx="6051906" cy="4248472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FDBF78-2330-12E1-1FC8-07E91B56A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/>
              <a:t>CIS041-3 Advanced Information Technology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5408421-6F68-CD90-5B93-D4D8C27661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906" y="2637757"/>
            <a:ext cx="2839155" cy="259144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2335800-20D6-1182-FBA9-75A931DE4F88}"/>
              </a:ext>
            </a:extLst>
          </p:cNvPr>
          <p:cNvSpPr txBox="1"/>
          <p:nvPr/>
        </p:nvSpPr>
        <p:spPr>
          <a:xfrm>
            <a:off x="6660232" y="1560252"/>
            <a:ext cx="19503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Node B</a:t>
            </a:r>
          </a:p>
        </p:txBody>
      </p:sp>
    </p:spTree>
    <p:extLst>
      <p:ext uri="{BB962C8B-B14F-4D97-AF65-F5344CB8AC3E}">
        <p14:creationId xmlns:p14="http://schemas.microsoft.com/office/powerpoint/2010/main" val="995528574"/>
      </p:ext>
    </p:extLst>
  </p:cSld>
  <p:clrMapOvr>
    <a:masterClrMapping/>
  </p:clrMapOvr>
  <p:transition spd="slow">
    <p:zoom dir="in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1D161-60D9-9D6E-CF21-63F9F9244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HITS Algorithms Convergence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CC18C92-7ACE-BF9A-8DF7-E7B2657EEA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dirty="0"/>
                  <a:t>For most networks, as </a:t>
                </a:r>
                <a:r>
                  <a:rPr lang="en-GB" i="1" dirty="0"/>
                  <a:t>k </a:t>
                </a:r>
                <a:r>
                  <a:rPr lang="en-GB" dirty="0"/>
                  <a:t>gets larger, authority and hub scores converge to a unique value.</a:t>
                </a:r>
              </a:p>
              <a:p>
                <a:r>
                  <a:rPr lang="en-GB" dirty="0"/>
                  <a:t>As </a:t>
                </a:r>
                <a:r>
                  <a:rPr lang="en-GB" i="1" dirty="0"/>
                  <a:t>k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pos m:val="top"/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groupChrPr>
                      <m:e/>
                    </m:groupChr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GB" dirty="0"/>
                  <a:t>the hub and authority scores approach: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CC18C92-7ACE-BF9A-8DF7-E7B2657EEA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87" t="-1172" r="-59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18211E-7DEF-F13F-A8E6-FB21BC523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/>
              <a:t>CIS041-3 Advanced Information Technology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D127695-B63D-FD2E-DD45-67B2BFDD97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1560" y="3424275"/>
            <a:ext cx="4606835" cy="189936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B7B17CA-A88D-8FC3-13C0-F3643D7CC8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4128" y="3140968"/>
            <a:ext cx="2642915" cy="2518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421660"/>
      </p:ext>
    </p:extLst>
  </p:cSld>
  <p:clrMapOvr>
    <a:masterClrMapping/>
  </p:clrMapOvr>
  <p:transition spd="slow">
    <p:zoom dir="in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86F2F-4BEB-3EF0-C943-840CF2D3E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 &amp; interpretation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6D4D1BE-8CC1-82DF-3076-470C823CA9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536" y="1502497"/>
            <a:ext cx="5163760" cy="192650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3B88F6-80DA-744A-904F-4DBA5ECB9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/>
              <a:t>CIS041-3 Advanced Information Technology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63ACD24-5152-9D4E-C649-6B9A670D6C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0583" y="1308826"/>
            <a:ext cx="2780017" cy="26519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A425F03-CE43-E128-D8D0-CB76D7403A3A}"/>
              </a:ext>
            </a:extLst>
          </p:cNvPr>
          <p:cNvSpPr txBox="1"/>
          <p:nvPr/>
        </p:nvSpPr>
        <p:spPr>
          <a:xfrm>
            <a:off x="403058" y="4139906"/>
            <a:ext cx="8520281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Nodes have the highest authority score are B and 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Nodes have the highest hub score are D and 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B and C are the root nodes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D and E are good hub nodes since they points to B and C</a:t>
            </a:r>
          </a:p>
        </p:txBody>
      </p:sp>
    </p:spTree>
    <p:extLst>
      <p:ext uri="{BB962C8B-B14F-4D97-AF65-F5344CB8AC3E}">
        <p14:creationId xmlns:p14="http://schemas.microsoft.com/office/powerpoint/2010/main" val="1650200504"/>
      </p:ext>
    </p:extLst>
  </p:cSld>
  <p:clrMapOvr>
    <a:masterClrMapping/>
  </p:clrMapOvr>
  <p:transition spd="slow">
    <p:zoom dir="in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3765B-F858-74F0-7889-99A2D313A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Python lib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6DEAC3-8F02-FFD4-39E6-C980B9A6D5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HITS Algorithm available on </a:t>
            </a:r>
            <a:r>
              <a:rPr lang="en-GB" dirty="0" err="1"/>
              <a:t>NetworkX</a:t>
            </a:r>
            <a:r>
              <a:rPr lang="en-GB" dirty="0"/>
              <a:t> (</a:t>
            </a:r>
            <a:r>
              <a:rPr lang="en-GB" dirty="0">
                <a:hlinkClick r:id="rId2"/>
              </a:rPr>
              <a:t>https://networkx.org/</a:t>
            </a:r>
            <a:r>
              <a:rPr lang="en-GB" dirty="0"/>
              <a:t>)</a:t>
            </a:r>
          </a:p>
          <a:p>
            <a:endParaRPr lang="en-GB" dirty="0"/>
          </a:p>
          <a:p>
            <a:r>
              <a:rPr lang="en-GB" dirty="0"/>
              <a:t>You can use </a:t>
            </a:r>
            <a:r>
              <a:rPr lang="en-GB" dirty="0" err="1"/>
              <a:t>NetworkX</a:t>
            </a:r>
            <a:r>
              <a:rPr lang="en-GB" dirty="0"/>
              <a:t> function hits(G) to compute the hub and authority scores of network G.</a:t>
            </a:r>
          </a:p>
          <a:p>
            <a:r>
              <a:rPr lang="en-GB" dirty="0"/>
              <a:t>Hits(G) outputs two dictionaries, keyed by node, with the hub and authority scores of the nodes.</a:t>
            </a:r>
          </a:p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4C6739-8AA4-B0BF-8BD4-24CF08D6C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/>
              <a:t>CIS041-3 Advanced Information Technology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344218"/>
      </p:ext>
    </p:extLst>
  </p:cSld>
  <p:clrMapOvr>
    <a:masterClrMapping/>
  </p:clrMapOvr>
  <p:transition spd="slow">
    <p:zoom dir="in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9A0FD-4814-A5F0-1373-EC42D5BB4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PageRank vs. HITS: Discussion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3C38CF-5C0E-D82B-2CC6-BA2E446932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412776"/>
            <a:ext cx="8215064" cy="4680520"/>
          </a:xfrm>
        </p:spPr>
        <p:txBody>
          <a:bodyPr/>
          <a:lstStyle/>
          <a:p>
            <a:r>
              <a:rPr lang="en-GB" dirty="0"/>
              <a:t>PageRank can be precomputed, HITS has to be computed at query time. </a:t>
            </a:r>
          </a:p>
          <a:p>
            <a:pPr lvl="1"/>
            <a:r>
              <a:rPr lang="en-GB" dirty="0"/>
              <a:t>HITS is too expensive in most application scenarios. </a:t>
            </a:r>
          </a:p>
          <a:p>
            <a:r>
              <a:rPr lang="en-GB" dirty="0"/>
              <a:t>PageRank and HITS make two different design choices concerning (</a:t>
            </a:r>
            <a:r>
              <a:rPr lang="en-GB" dirty="0" err="1"/>
              <a:t>i</a:t>
            </a:r>
            <a:r>
              <a:rPr lang="en-GB" dirty="0"/>
              <a:t>) the eigenproblem formalisation (ii) the set of pages to apply the formalisation to. </a:t>
            </a:r>
          </a:p>
          <a:p>
            <a:r>
              <a:rPr lang="en-GB" dirty="0"/>
              <a:t>These two are orthogonal. We could also apply HITS to the entire web and PageRank to a small base set. </a:t>
            </a:r>
          </a:p>
          <a:p>
            <a:r>
              <a:rPr lang="en-GB" dirty="0"/>
              <a:t>Claim: On the web, a good hub almost always is also a good authority. </a:t>
            </a:r>
          </a:p>
          <a:p>
            <a:r>
              <a:rPr lang="en-GB" dirty="0"/>
              <a:t>The actual difference between PageRank ranking and HITS ranking is therefore not as large as one might expect.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31F176-C18A-2770-978E-C16BF996C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/>
              <a:t>CIS041-3 Advanced Information Technology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046478"/>
      </p:ext>
    </p:extLst>
  </p:cSld>
  <p:clrMapOvr>
    <a:masterClrMapping/>
  </p:clrMapOvr>
  <p:transition spd="slow">
    <p:zoom dir="in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628800"/>
            <a:ext cx="7999040" cy="4392488"/>
          </a:xfrm>
        </p:spPr>
        <p:txBody>
          <a:bodyPr/>
          <a:lstStyle/>
          <a:p>
            <a:r>
              <a:rPr lang="en-GB" dirty="0"/>
              <a:t>Book Chapter 21  Link analysis.</a:t>
            </a:r>
          </a:p>
          <a:p>
            <a:r>
              <a:rPr lang="en-GB" dirty="0"/>
              <a:t>Jon M. Kleinberg  (1998) “Authoritative Sources in a Hyperlinked Environment∗”.</a:t>
            </a:r>
          </a:p>
          <a:p>
            <a:endParaRPr lang="en-GB" dirty="0"/>
          </a:p>
          <a:p>
            <a:r>
              <a:rPr lang="en-GB" dirty="0"/>
              <a:t>Both are available on BREO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01FF16-C235-4C66-8398-94E36EA6C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/>
              <a:t>CIS041-3 Advanced Information Technology</a:t>
            </a:r>
            <a:endParaRPr lang="en-US" dirty="0"/>
          </a:p>
        </p:txBody>
      </p:sp>
    </p:spTree>
  </p:cSld>
  <p:clrMapOvr>
    <a:masterClrMapping/>
  </p:clrMapOvr>
  <p:transition spd="slow">
    <p:zoom dir="in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008F11C-D2E6-0507-C285-27A344EAC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HITS - Introduction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EB13F00-FA8B-4738-ACA6-7222F42260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412776"/>
            <a:ext cx="8496944" cy="4968552"/>
          </a:xfrm>
        </p:spPr>
        <p:txBody>
          <a:bodyPr/>
          <a:lstStyle/>
          <a:p>
            <a:r>
              <a:rPr lang="en-GB" dirty="0"/>
              <a:t>HITS (</a:t>
            </a:r>
            <a:r>
              <a:rPr lang="en-GB" sz="2400" dirty="0"/>
              <a:t>Hyperlink-Induced Topic Search) is a link analysis algorithm that rate Web pages deve</a:t>
            </a:r>
            <a:r>
              <a:rPr lang="en-GB" dirty="0"/>
              <a:t>loped by Jon Kleinberg</a:t>
            </a:r>
          </a:p>
          <a:p>
            <a:r>
              <a:rPr lang="en-GB" dirty="0"/>
              <a:t>There are two different types of relevance on the web. </a:t>
            </a:r>
          </a:p>
          <a:p>
            <a:pPr marL="0" indent="0">
              <a:buNone/>
            </a:pPr>
            <a:r>
              <a:rPr lang="en-GB" dirty="0"/>
              <a:t>1: </a:t>
            </a:r>
            <a:r>
              <a:rPr lang="en-GB" b="1" dirty="0">
                <a:solidFill>
                  <a:srgbClr val="FF0000"/>
                </a:solidFill>
              </a:rPr>
              <a:t>Hubs</a:t>
            </a:r>
            <a:r>
              <a:rPr lang="en-GB" dirty="0"/>
              <a:t>. A hub page is page that pointed to many other pages [these pages answering the information need]. </a:t>
            </a:r>
          </a:p>
          <a:p>
            <a:pPr lvl="1"/>
            <a:r>
              <a:rPr lang="en-GB" dirty="0"/>
              <a:t>E.g., for query [</a:t>
            </a:r>
            <a:r>
              <a:rPr lang="en-GB" dirty="0" err="1"/>
              <a:t>chicago</a:t>
            </a:r>
            <a:r>
              <a:rPr lang="en-GB" dirty="0"/>
              <a:t> bulls]: Bob’s list of recommended resources on the Chicago Bulls sports team (page title, contents may have the query terms)</a:t>
            </a:r>
          </a:p>
          <a:p>
            <a:pPr marL="0" indent="0">
              <a:buNone/>
            </a:pPr>
            <a:r>
              <a:rPr lang="en-GB" dirty="0"/>
              <a:t>2: </a:t>
            </a:r>
            <a:r>
              <a:rPr lang="en-GB" b="1" dirty="0">
                <a:solidFill>
                  <a:srgbClr val="FF0000"/>
                </a:solidFill>
              </a:rPr>
              <a:t>Authorities</a:t>
            </a:r>
            <a:r>
              <a:rPr lang="en-GB" dirty="0"/>
              <a:t>. An authority page is a direct answer to the information need. </a:t>
            </a:r>
          </a:p>
          <a:p>
            <a:pPr lvl="1"/>
            <a:r>
              <a:rPr lang="en-GB" dirty="0"/>
              <a:t>The home page of the Chicago Bulls sports team </a:t>
            </a:r>
          </a:p>
          <a:p>
            <a:pPr lvl="1"/>
            <a:r>
              <a:rPr lang="en-GB" dirty="0"/>
              <a:t>By definition: Links to authority pages occur repeatedly on hub pages. </a:t>
            </a:r>
          </a:p>
        </p:txBody>
      </p:sp>
    </p:spTree>
    <p:extLst>
      <p:ext uri="{BB962C8B-B14F-4D97-AF65-F5344CB8AC3E}">
        <p14:creationId xmlns:p14="http://schemas.microsoft.com/office/powerpoint/2010/main" val="1922997220"/>
      </p:ext>
    </p:extLst>
  </p:cSld>
  <p:clrMapOvr>
    <a:masterClrMapping/>
  </p:clrMapOvr>
  <p:transition spd="slow">
    <p:zoom dir="in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008F11C-D2E6-0507-C285-27A344EAC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HITS - Introduction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EB13F00-FA8B-4738-ACA6-7222F42260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628800"/>
            <a:ext cx="8496944" cy="4104456"/>
          </a:xfrm>
        </p:spPr>
        <p:txBody>
          <a:bodyPr/>
          <a:lstStyle/>
          <a:p>
            <a:r>
              <a:rPr lang="en-GB" dirty="0"/>
              <a:t>HITS (</a:t>
            </a:r>
            <a:r>
              <a:rPr lang="en-GB" sz="2400" dirty="0"/>
              <a:t>Hyperlink-Induced Topic Search) is a link analysis algorithm that rate Web pages </a:t>
            </a:r>
          </a:p>
          <a:p>
            <a:r>
              <a:rPr lang="en-GB" sz="2400" dirty="0"/>
              <a:t>It </a:t>
            </a:r>
            <a:r>
              <a:rPr lang="en-GB" dirty="0"/>
              <a:t>was </a:t>
            </a:r>
            <a:r>
              <a:rPr lang="en-GB" sz="2400" dirty="0"/>
              <a:t>deve</a:t>
            </a:r>
            <a:r>
              <a:rPr lang="en-GB" dirty="0"/>
              <a:t>loped by Jon Kleinberg</a:t>
            </a:r>
          </a:p>
          <a:p>
            <a:r>
              <a:rPr lang="en-GB" b="0" i="0" dirty="0">
                <a:solidFill>
                  <a:srgbClr val="292929"/>
                </a:solidFill>
                <a:effectLst/>
                <a:latin typeface="source-serif-pro"/>
              </a:rPr>
              <a:t>It is used to rank the webpages relevant for a particular search.</a:t>
            </a:r>
          </a:p>
          <a:p>
            <a:r>
              <a:rPr lang="en-GB" b="0" i="0" dirty="0">
                <a:solidFill>
                  <a:srgbClr val="292929"/>
                </a:solidFill>
                <a:effectLst/>
                <a:latin typeface="source-serif-pro"/>
              </a:rPr>
              <a:t>The idea of the algorithm is originated from the fact that an ideal website should link to other relevant sites and also being linked by other important sites. </a:t>
            </a:r>
            <a:endParaRPr lang="en-GB" dirty="0"/>
          </a:p>
          <a:p>
            <a:r>
              <a:rPr lang="en-GB" dirty="0"/>
              <a:t>It is developed based on the two different types of relevance on the web: </a:t>
            </a:r>
            <a:r>
              <a:rPr lang="en-GB" dirty="0">
                <a:solidFill>
                  <a:srgbClr val="00B050"/>
                </a:solidFill>
              </a:rPr>
              <a:t>Hubs</a:t>
            </a:r>
            <a:r>
              <a:rPr lang="en-GB" dirty="0"/>
              <a:t> and </a:t>
            </a:r>
            <a:r>
              <a:rPr lang="en-GB" dirty="0">
                <a:solidFill>
                  <a:srgbClr val="00B050"/>
                </a:solidFill>
              </a:rPr>
              <a:t>Authorities.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6349957"/>
      </p:ext>
    </p:extLst>
  </p:cSld>
  <p:clrMapOvr>
    <a:masterClrMapping/>
  </p:clrMapOvr>
  <p:transition spd="slow">
    <p:zoom dir="in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CD163C0-9991-180B-3243-2DFBA0366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Definition: Hubs and authorities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55D490A-1AC6-CC8F-F9F7-C61FB572C5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468" y="1772816"/>
            <a:ext cx="8215064" cy="3816424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With the above observation, we will have:</a:t>
            </a:r>
          </a:p>
          <a:p>
            <a:r>
              <a:rPr lang="en-GB" dirty="0"/>
              <a:t>A good hub page for a topic </a:t>
            </a:r>
            <a:r>
              <a:rPr lang="en-GB" dirty="0">
                <a:solidFill>
                  <a:srgbClr val="FF0000"/>
                </a:solidFill>
              </a:rPr>
              <a:t>links to </a:t>
            </a:r>
            <a:r>
              <a:rPr lang="en-GB" dirty="0"/>
              <a:t>many authority pages for that topic. A good hub page for a topic links to many authority pages for that topic. </a:t>
            </a:r>
          </a:p>
          <a:p>
            <a:r>
              <a:rPr lang="en-GB" dirty="0"/>
              <a:t>A good authority page for a topic </a:t>
            </a:r>
            <a:r>
              <a:rPr lang="en-GB" dirty="0">
                <a:solidFill>
                  <a:srgbClr val="FF0000"/>
                </a:solidFill>
              </a:rPr>
              <a:t>is linked to </a:t>
            </a:r>
            <a:r>
              <a:rPr lang="en-GB" dirty="0"/>
              <a:t>by many hub pages for that topic. </a:t>
            </a:r>
          </a:p>
          <a:p>
            <a:r>
              <a:rPr lang="en-GB" dirty="0"/>
              <a:t>Circular definition – it can be implemented by an iterative computation.</a:t>
            </a:r>
          </a:p>
        </p:txBody>
      </p:sp>
    </p:spTree>
    <p:extLst>
      <p:ext uri="{BB962C8B-B14F-4D97-AF65-F5344CB8AC3E}">
        <p14:creationId xmlns:p14="http://schemas.microsoft.com/office/powerpoint/2010/main" val="4210187998"/>
      </p:ext>
    </p:extLst>
  </p:cSld>
  <p:clrMapOvr>
    <a:masterClrMapping/>
  </p:clrMapOvr>
  <p:transition spd="slow">
    <p:zoom dir="in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BF493-707F-C992-1C48-A3798959C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373856"/>
            <a:ext cx="8287072" cy="685800"/>
          </a:xfrm>
        </p:spPr>
        <p:txBody>
          <a:bodyPr/>
          <a:lstStyle/>
          <a:p>
            <a:r>
              <a:rPr lang="en-GB" dirty="0"/>
              <a:t>Example for hubs and authorities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B5A0344-5FFB-E40E-A8FA-89DCC3FF4A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0759"/>
          <a:stretch/>
        </p:blipFill>
        <p:spPr>
          <a:xfrm>
            <a:off x="950477" y="2060848"/>
            <a:ext cx="7104934" cy="4176440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2EDD40-A69E-79C4-F10A-4A5126212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/>
              <a:t>CIS041-3 Advanced Information Technology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4D7478-5F7C-7E01-3DFD-6490CEC808E1}"/>
              </a:ext>
            </a:extLst>
          </p:cNvPr>
          <p:cNvSpPr txBox="1"/>
          <p:nvPr/>
        </p:nvSpPr>
        <p:spPr>
          <a:xfrm>
            <a:off x="1655676" y="1524160"/>
            <a:ext cx="16561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B050"/>
                </a:solidFill>
              </a:rPr>
              <a:t>Hubs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23FD3B1-23A2-536E-E560-31EC5234CF43}"/>
              </a:ext>
            </a:extLst>
          </p:cNvPr>
          <p:cNvSpPr txBox="1"/>
          <p:nvPr/>
        </p:nvSpPr>
        <p:spPr>
          <a:xfrm>
            <a:off x="5652120" y="1524159"/>
            <a:ext cx="19082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Authorities</a:t>
            </a:r>
          </a:p>
        </p:txBody>
      </p:sp>
    </p:spTree>
    <p:extLst>
      <p:ext uri="{BB962C8B-B14F-4D97-AF65-F5344CB8AC3E}">
        <p14:creationId xmlns:p14="http://schemas.microsoft.com/office/powerpoint/2010/main" val="2399473252"/>
      </p:ext>
    </p:extLst>
  </p:cSld>
  <p:clrMapOvr>
    <a:masterClrMapping/>
  </p:clrMapOvr>
  <p:transition spd="slow">
    <p:zoom dir="in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EB946-410E-B2B9-055B-D5F04EA6D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Root set and base set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7BF533B-2391-F9A4-4144-A01CA3A98C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79912" y="1336932"/>
            <a:ext cx="5172797" cy="2905530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5EE210-557B-2773-AD86-C755E0D4E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/>
              <a:t>CIS041-3 Advanced Information Technology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433A4E-B968-C176-A365-AB19C03CBF13}"/>
              </a:ext>
            </a:extLst>
          </p:cNvPr>
          <p:cNvSpPr txBox="1"/>
          <p:nvPr/>
        </p:nvSpPr>
        <p:spPr>
          <a:xfrm>
            <a:off x="539552" y="4236101"/>
            <a:ext cx="8496944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The </a:t>
            </a:r>
            <a:r>
              <a:rPr lang="en-GB" dirty="0">
                <a:solidFill>
                  <a:srgbClr val="FF0000"/>
                </a:solidFill>
              </a:rPr>
              <a:t>root set </a:t>
            </a:r>
            <a:r>
              <a:rPr lang="en-GB" dirty="0"/>
              <a:t>(direct search results) – </a:t>
            </a:r>
            <a:r>
              <a:rPr lang="en-US" altLang="zh-CN" dirty="0">
                <a:solidFill>
                  <a:srgbClr val="00B050"/>
                </a:solidFill>
              </a:rPr>
              <a:t>potential authorities</a:t>
            </a:r>
            <a:endParaRPr lang="en-GB" dirty="0">
              <a:solidFill>
                <a:srgbClr val="00B050"/>
              </a:solidFill>
            </a:endParaRPr>
          </a:p>
          <a:p>
            <a:r>
              <a:rPr lang="en-GB" dirty="0"/>
              <a:t>The </a:t>
            </a:r>
            <a:r>
              <a:rPr lang="en-GB" dirty="0">
                <a:solidFill>
                  <a:srgbClr val="FF0000"/>
                </a:solidFill>
              </a:rPr>
              <a:t>base set </a:t>
            </a:r>
            <a:r>
              <a:rPr lang="en-GB" dirty="0"/>
              <a:t>(directly connected to the root set) – </a:t>
            </a:r>
            <a:r>
              <a:rPr lang="en-GB" dirty="0">
                <a:solidFill>
                  <a:srgbClr val="00B050"/>
                </a:solidFill>
              </a:rPr>
              <a:t>potential hubs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/>
              <a:t>Nodes that root set nodes link to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/>
              <a:t>Nodes that link to root set nodes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631111-B02F-154A-5BCA-CB446BE1DD9F}"/>
              </a:ext>
            </a:extLst>
          </p:cNvPr>
          <p:cNvSpPr txBox="1"/>
          <p:nvPr/>
        </p:nvSpPr>
        <p:spPr>
          <a:xfrm>
            <a:off x="539552" y="1357046"/>
            <a:ext cx="414728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Continue our web as DAG ...</a:t>
            </a:r>
          </a:p>
        </p:txBody>
      </p:sp>
    </p:spTree>
    <p:extLst>
      <p:ext uri="{BB962C8B-B14F-4D97-AF65-F5344CB8AC3E}">
        <p14:creationId xmlns:p14="http://schemas.microsoft.com/office/powerpoint/2010/main" val="1156884445"/>
      </p:ext>
    </p:extLst>
  </p:cSld>
  <p:clrMapOvr>
    <a:masterClrMapping/>
  </p:clrMapOvr>
  <p:transition spd="slow">
    <p:zoom dir="in"/>
  </p:transition>
</p:sld>
</file>

<file path=ppt/theme/theme1.xml><?xml version="1.0" encoding="utf-8"?>
<a:theme xmlns:a="http://schemas.openxmlformats.org/drawingml/2006/main" name="NSIA Presentation Template">
  <a:themeElements>
    <a:clrScheme name="NSIA Presentation Template 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CC66"/>
      </a:accent1>
      <a:accent2>
        <a:srgbClr val="0000FF"/>
      </a:accent2>
      <a:accent3>
        <a:srgbClr val="FFFFFF"/>
      </a:accent3>
      <a:accent4>
        <a:srgbClr val="000000"/>
      </a:accent4>
      <a:accent5>
        <a:srgbClr val="FFE2B8"/>
      </a:accent5>
      <a:accent6>
        <a:srgbClr val="0000E7"/>
      </a:accent6>
      <a:hlink>
        <a:srgbClr val="CC00CC"/>
      </a:hlink>
      <a:folHlink>
        <a:srgbClr val="C0C0C0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EAEAEA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EAEAEA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NSIA Presentatio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SIA Presentation 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SIA Presentation 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SIA Presentation 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SIA Presentation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SIA Presentation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SIA Presentation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NSIA Presentation Template">
  <a:themeElements>
    <a:clrScheme name="NSIA Presentation Template 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CC66"/>
      </a:accent1>
      <a:accent2>
        <a:srgbClr val="0000FF"/>
      </a:accent2>
      <a:accent3>
        <a:srgbClr val="FFFFFF"/>
      </a:accent3>
      <a:accent4>
        <a:srgbClr val="000000"/>
      </a:accent4>
      <a:accent5>
        <a:srgbClr val="FFE2B8"/>
      </a:accent5>
      <a:accent6>
        <a:srgbClr val="0000E7"/>
      </a:accent6>
      <a:hlink>
        <a:srgbClr val="CC00CC"/>
      </a:hlink>
      <a:folHlink>
        <a:srgbClr val="C0C0C0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EAEAEA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EAEAEA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NSIA Presentatio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SIA Presentation 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SIA Presentation 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SIA Presentation 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SIA Presentation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SIA Presentation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SIA Presentation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57475A0A79F24CA5D55CFCBBC36D20" ma:contentTypeVersion="11" ma:contentTypeDescription="Create a new document." ma:contentTypeScope="" ma:versionID="0c65e98f4308e0a4c8a8fb9e68fc32ea">
  <xsd:schema xmlns:xsd="http://www.w3.org/2001/XMLSchema" xmlns:xs="http://www.w3.org/2001/XMLSchema" xmlns:p="http://schemas.microsoft.com/office/2006/metadata/properties" xmlns:ns3="4a99f96f-14cd-4604-a474-9aba890bf184" xmlns:ns4="d7c0ddaa-517f-42a8-bf6f-671cae6167ed" targetNamespace="http://schemas.microsoft.com/office/2006/metadata/properties" ma:root="true" ma:fieldsID="5630bdc36f68965d0e52aad5a59374c3" ns3:_="" ns4:_="">
    <xsd:import namespace="4a99f96f-14cd-4604-a474-9aba890bf184"/>
    <xsd:import namespace="d7c0ddaa-517f-42a8-bf6f-671cae6167e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99f96f-14cd-4604-a474-9aba890bf18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c0ddaa-517f-42a8-bf6f-671cae6167e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268F4A1-A92B-4425-A08A-8ACFF4BC7C5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DA46CC5-244B-4740-AC0C-999172143E2D}">
  <ds:schemaRefs>
    <ds:schemaRef ds:uri="4a99f96f-14cd-4604-a474-9aba890bf184"/>
    <ds:schemaRef ds:uri="d7c0ddaa-517f-42a8-bf6f-671cae6167ed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http://schemas.microsoft.com/office/2006/metadata/properties"/>
    <ds:schemaRef ds:uri="http://purl.org/dc/elements/1.1/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31942470-586D-42F2-AF1E-DA447432037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a99f96f-14cd-4604-a474-9aba890bf184"/>
    <ds:schemaRef ds:uri="d7c0ddaa-517f-42a8-bf6f-671cae6167e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E:\Program Files\Microsoft Office\Templates\NSIA Presentation Template.pot</Template>
  <TotalTime>12708</TotalTime>
  <Words>2443</Words>
  <Application>Microsoft Office PowerPoint</Application>
  <PresentationFormat>On-screen Show (4:3)</PresentationFormat>
  <Paragraphs>1129</Paragraphs>
  <Slides>45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45</vt:i4>
      </vt:variant>
    </vt:vector>
  </HeadingPairs>
  <TitlesOfParts>
    <vt:vector size="56" baseType="lpstr">
      <vt:lpstr>CG Times</vt:lpstr>
      <vt:lpstr>source-serif-pro</vt:lpstr>
      <vt:lpstr>Arial</vt:lpstr>
      <vt:lpstr>Calibri</vt:lpstr>
      <vt:lpstr>Cambria</vt:lpstr>
      <vt:lpstr>Cambria Math</vt:lpstr>
      <vt:lpstr>Roboto</vt:lpstr>
      <vt:lpstr>Tahoma</vt:lpstr>
      <vt:lpstr>Times New Roman</vt:lpstr>
      <vt:lpstr>NSIA Presentation Template</vt:lpstr>
      <vt:lpstr>1_NSIA Presentation Template</vt:lpstr>
      <vt:lpstr>PowerPoint Presentation</vt:lpstr>
      <vt:lpstr>What we have learnt</vt:lpstr>
      <vt:lpstr>Outline</vt:lpstr>
      <vt:lpstr>HITS - Hyperlink-Induced Topic Search </vt:lpstr>
      <vt:lpstr>HITS - Introduction</vt:lpstr>
      <vt:lpstr>HITS - Introduction</vt:lpstr>
      <vt:lpstr>Definition: Hubs and authorities</vt:lpstr>
      <vt:lpstr>Example for hubs and authorities</vt:lpstr>
      <vt:lpstr>Root set and base set</vt:lpstr>
      <vt:lpstr>Example: Root set and base set</vt:lpstr>
      <vt:lpstr>Typical web: Root set and base set</vt:lpstr>
      <vt:lpstr>HITS Algorithm</vt:lpstr>
      <vt:lpstr>HITS Algorithm</vt:lpstr>
      <vt:lpstr>Key of the algorithm: Iterative update</vt:lpstr>
      <vt:lpstr>Example of HITS algorithm </vt:lpstr>
      <vt:lpstr>HITS algorithm through an example </vt:lpstr>
      <vt:lpstr>Example of HITS algorithm </vt:lpstr>
      <vt:lpstr>Example of HITS algorithm </vt:lpstr>
      <vt:lpstr>Example of HITS algorithm </vt:lpstr>
      <vt:lpstr>Example of HITS algorithm </vt:lpstr>
      <vt:lpstr>Example of HITS algorithm </vt:lpstr>
      <vt:lpstr>Example of HITS algorithm </vt:lpstr>
      <vt:lpstr>Example of HITS algorithm </vt:lpstr>
      <vt:lpstr>Example of HITS algorithm </vt:lpstr>
      <vt:lpstr>Example of HITS algorithm </vt:lpstr>
      <vt:lpstr>Example of HITS algorithm </vt:lpstr>
      <vt:lpstr>2nd Iteration</vt:lpstr>
      <vt:lpstr>Example of HITS algorithm </vt:lpstr>
      <vt:lpstr>Example of HITS algorithm </vt:lpstr>
      <vt:lpstr>Example of HITS algorithm </vt:lpstr>
      <vt:lpstr>Example of HITS algorithm </vt:lpstr>
      <vt:lpstr>Computer all the new hub score</vt:lpstr>
      <vt:lpstr>Computer all the new hub score</vt:lpstr>
      <vt:lpstr>Computer all the new hub score</vt:lpstr>
      <vt:lpstr>Normalize a(i)</vt:lpstr>
      <vt:lpstr>Update all new a(i)=a(i)/ ∑2_(i∈N)▒〖a(i)〗</vt:lpstr>
      <vt:lpstr>Normalize h(i)</vt:lpstr>
      <vt:lpstr>Update all new h(i)=h(i)/ ∑2_(i∈N)▒〖h(i)〗</vt:lpstr>
      <vt:lpstr>Repeat the process to 6 iterations</vt:lpstr>
      <vt:lpstr>Continue iterations…..</vt:lpstr>
      <vt:lpstr>HITS Algorithms Convergence</vt:lpstr>
      <vt:lpstr>Conclusion &amp; interpretation</vt:lpstr>
      <vt:lpstr>Python lib</vt:lpstr>
      <vt:lpstr>PageRank vs. HITS: Discussion </vt:lpstr>
      <vt:lpstr>Reading</vt:lpstr>
    </vt:vector>
  </TitlesOfParts>
  <Manager/>
  <Company>University of Bedfordshire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Data Modelling and Management</dc:title>
  <dc:subject/>
  <dc:creator>Ingo Frommholz</dc:creator>
  <cp:keywords/>
  <dc:description/>
  <cp:lastModifiedBy>Gangmin Li</cp:lastModifiedBy>
  <cp:revision>318</cp:revision>
  <cp:lastPrinted>2002-04-12T08:30:10Z</cp:lastPrinted>
  <dcterms:created xsi:type="dcterms:W3CDTF">2002-04-12T08:02:31Z</dcterms:created>
  <dcterms:modified xsi:type="dcterms:W3CDTF">2022-10-23T17:12:38Z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0x010100DE57475A0A79F24CA5D55CFCBBC36D20</vt:lpwstr>
  </property>
</Properties>
</file>